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6858000" cx="12192000"/>
  <p:notesSz cx="6858000" cy="9144000"/>
  <p:embeddedFontLst>
    <p:embeddedFont>
      <p:font typeface="Merriweather"/>
      <p:regular r:id="rId16"/>
      <p:bold r:id="rId17"/>
      <p:italic r:id="rId18"/>
      <p:boldItalic r:id="rId19"/>
    </p:embeddedFont>
    <p:embeddedFont>
      <p:font typeface="DM Sans"/>
      <p:regular r:id="rId20"/>
      <p:bold r:id="rId21"/>
      <p:italic r:id="rId22"/>
      <p:boldItalic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DMSans-regular.fntdata"/><Relationship Id="rId11" Type="http://schemas.openxmlformats.org/officeDocument/2006/relationships/slide" Target="slides/slide6.xml"/><Relationship Id="rId22" Type="http://schemas.openxmlformats.org/officeDocument/2006/relationships/font" Target="fonts/DMSans-italic.fntdata"/><Relationship Id="rId10" Type="http://schemas.openxmlformats.org/officeDocument/2006/relationships/slide" Target="slides/slide5.xml"/><Relationship Id="rId21" Type="http://schemas.openxmlformats.org/officeDocument/2006/relationships/font" Target="fonts/DMSans-bold.fntdata"/><Relationship Id="rId13" Type="http://schemas.openxmlformats.org/officeDocument/2006/relationships/slide" Target="slides/slide8.xml"/><Relationship Id="rId12" Type="http://schemas.openxmlformats.org/officeDocument/2006/relationships/slide" Target="slides/slide7.xml"/><Relationship Id="rId23" Type="http://schemas.openxmlformats.org/officeDocument/2006/relationships/font" Target="fonts/DMSans-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Merriweather-bold.fntdata"/><Relationship Id="rId16" Type="http://schemas.openxmlformats.org/officeDocument/2006/relationships/font" Target="fonts/Merriweather-regular.fntdata"/><Relationship Id="rId5" Type="http://schemas.openxmlformats.org/officeDocument/2006/relationships/notesMaster" Target="notesMasters/notesMaster1.xml"/><Relationship Id="rId19" Type="http://schemas.openxmlformats.org/officeDocument/2006/relationships/font" Target="fonts/Merriweather-boldItalic.fntdata"/><Relationship Id="rId6" Type="http://schemas.openxmlformats.org/officeDocument/2006/relationships/slide" Target="slides/slide1.xml"/><Relationship Id="rId18" Type="http://schemas.openxmlformats.org/officeDocument/2006/relationships/font" Target="fonts/Merriweather-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7"/>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7"/>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0"/>
          <p:cNvSpPr/>
          <p:nvPr>
            <p:ph idx="2" type="pic"/>
          </p:nvPr>
        </p:nvSpPr>
        <p:spPr>
          <a:xfrm>
            <a:off x="1792288" y="612775"/>
            <a:ext cx="5486400" cy="4114800"/>
          </a:xfrm>
          <a:prstGeom prst="rect">
            <a:avLst/>
          </a:prstGeom>
          <a:noFill/>
          <a:ln>
            <a:noFill/>
          </a:ln>
        </p:spPr>
      </p:sp>
      <p:sp>
        <p:nvSpPr>
          <p:cNvPr id="64" name="Google Shape;64;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1"/>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1.png"/><Relationship Id="rId10" Type="http://schemas.openxmlformats.org/officeDocument/2006/relationships/image" Target="../media/image17.png"/><Relationship Id="rId9" Type="http://schemas.openxmlformats.org/officeDocument/2006/relationships/image" Target="../media/image13.png"/><Relationship Id="rId5" Type="http://schemas.openxmlformats.org/officeDocument/2006/relationships/image" Target="../media/image21.png"/><Relationship Id="rId6" Type="http://schemas.openxmlformats.org/officeDocument/2006/relationships/image" Target="../media/image22.png"/><Relationship Id="rId7" Type="http://schemas.openxmlformats.org/officeDocument/2006/relationships/image" Target="../media/image12.png"/><Relationship Id="rId8" Type="http://schemas.openxmlformats.org/officeDocument/2006/relationships/image" Target="../media/image2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11.png"/><Relationship Id="rId9" Type="http://schemas.openxmlformats.org/officeDocument/2006/relationships/image" Target="../media/image2.png"/><Relationship Id="rId5" Type="http://schemas.openxmlformats.org/officeDocument/2006/relationships/image" Target="../media/image8.png"/><Relationship Id="rId6" Type="http://schemas.openxmlformats.org/officeDocument/2006/relationships/image" Target="../media/image10.png"/><Relationship Id="rId7" Type="http://schemas.openxmlformats.org/officeDocument/2006/relationships/image" Target="../media/image9.png"/><Relationship Id="rId8" Type="http://schemas.openxmlformats.org/officeDocument/2006/relationships/image" Target="../media/image1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png"/><Relationship Id="rId4" Type="http://schemas.openxmlformats.org/officeDocument/2006/relationships/image" Target="../media/image5.png"/><Relationship Id="rId5" Type="http://schemas.openxmlformats.org/officeDocument/2006/relationships/image" Target="../media/image4.png"/><Relationship Id="rId6" Type="http://schemas.openxmlformats.org/officeDocument/2006/relationships/image" Target="../media/image2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png"/><Relationship Id="rId4" Type="http://schemas.openxmlformats.org/officeDocument/2006/relationships/image" Target="../media/image20.png"/><Relationship Id="rId5" Type="http://schemas.openxmlformats.org/officeDocument/2006/relationships/image" Target="../media/image7.png"/><Relationship Id="rId6" Type="http://schemas.openxmlformats.org/officeDocument/2006/relationships/image" Target="../media/image14.png"/><Relationship Id="rId7" Type="http://schemas.openxmlformats.org/officeDocument/2006/relationships/image" Target="../media/image2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3.png"/><Relationship Id="rId4" Type="http://schemas.openxmlformats.org/officeDocument/2006/relationships/image" Target="../media/image25.png"/><Relationship Id="rId5" Type="http://schemas.openxmlformats.org/officeDocument/2006/relationships/image" Target="../media/image2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png"/><Relationship Id="rId4" Type="http://schemas.openxmlformats.org/officeDocument/2006/relationships/image" Target="../media/image18.png"/><Relationship Id="rId5" Type="http://schemas.openxmlformats.org/officeDocument/2006/relationships/image" Target="../media/image19.png"/><Relationship Id="rId6" Type="http://schemas.openxmlformats.org/officeDocument/2006/relationships/image" Target="../media/image26.png"/><Relationship Id="rId7" Type="http://schemas.openxmlformats.org/officeDocument/2006/relationships/image" Target="../media/image2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A2F35"/>
        </a:solidFill>
      </p:bgPr>
    </p:bg>
    <p:spTree>
      <p:nvGrpSpPr>
        <p:cNvPr id="83" name="Shape 83"/>
        <p:cNvGrpSpPr/>
        <p:nvPr/>
      </p:nvGrpSpPr>
      <p:grpSpPr>
        <a:xfrm>
          <a:off x="0" y="0"/>
          <a:ext cx="0" cy="0"/>
          <a:chOff x="0" y="0"/>
          <a:chExt cx="0" cy="0"/>
        </a:xfrm>
      </p:grpSpPr>
      <p:pic>
        <p:nvPicPr>
          <p:cNvPr descr="image.png" id="84" name="Google Shape;84;p13"/>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85" name="Google Shape;85;p13"/>
          <p:cNvSpPr/>
          <p:nvPr/>
        </p:nvSpPr>
        <p:spPr>
          <a:xfrm>
            <a:off x="5715000" y="2112615"/>
            <a:ext cx="762000" cy="47625"/>
          </a:xfrm>
          <a:prstGeom prst="roundRect">
            <a:avLst>
              <a:gd fmla="val 40000" name="adj"/>
            </a:avLst>
          </a:prstGeom>
          <a:solidFill>
            <a:srgbClr val="00B89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86" name="Google Shape;86;p13"/>
          <p:cNvSpPr txBox="1"/>
          <p:nvPr/>
        </p:nvSpPr>
        <p:spPr>
          <a:xfrm>
            <a:off x="3775710" y="2445990"/>
            <a:ext cx="4640580" cy="613320"/>
          </a:xfrm>
          <a:prstGeom prst="rect">
            <a:avLst/>
          </a:prstGeom>
          <a:noFill/>
          <a:ln>
            <a:noFill/>
          </a:ln>
        </p:spPr>
        <p:txBody>
          <a:bodyPr anchorCtr="0" anchor="t" bIns="0" lIns="0" spcFirstLastPara="1" rIns="0" wrap="square" tIns="0">
            <a:spAutoFit/>
          </a:bodyPr>
          <a:lstStyle/>
          <a:p>
            <a:pPr indent="0" lvl="0" marL="0" marR="0" rtl="0" algn="ctr">
              <a:lnSpc>
                <a:spcPct val="115000"/>
              </a:lnSpc>
              <a:spcBef>
                <a:spcPts val="0"/>
              </a:spcBef>
              <a:spcAft>
                <a:spcPts val="0"/>
              </a:spcAft>
              <a:buNone/>
            </a:pPr>
            <a:r>
              <a:rPr b="1" i="0" lang="en-US" sz="4200" u="none" cap="none" strike="noStrike">
                <a:solidFill>
                  <a:srgbClr val="F7F9F6"/>
                </a:solidFill>
                <a:latin typeface="Merriweather"/>
                <a:ea typeface="Merriweather"/>
                <a:cs typeface="Merriweather"/>
                <a:sym typeface="Merriweather"/>
              </a:rPr>
              <a:t>Aqueduct Village</a:t>
            </a:r>
            <a:endParaRPr/>
          </a:p>
        </p:txBody>
      </p:sp>
      <p:sp>
        <p:nvSpPr>
          <p:cNvPr id="87" name="Google Shape;87;p13"/>
          <p:cNvSpPr txBox="1"/>
          <p:nvPr/>
        </p:nvSpPr>
        <p:spPr>
          <a:xfrm>
            <a:off x="2286000" y="3287910"/>
            <a:ext cx="7620000" cy="942975"/>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b="0" i="0" lang="en-US" sz="1650" u="none" cap="none" strike="noStrike">
                <a:solidFill>
                  <a:srgbClr val="A4B3B6"/>
                </a:solidFill>
                <a:latin typeface="DM Sans"/>
                <a:ea typeface="DM Sans"/>
                <a:cs typeface="DM Sans"/>
                <a:sym typeface="DM Sans"/>
              </a:rPr>
              <a:t>Reimagining the Aqueduct Racetrack Footprint as an Innovative Vanadium Flow Battery (VRFB) Campus, Stormwater Aqueduct Park, and Affordable Housing Ecosystem</a:t>
            </a:r>
            <a:endParaRPr/>
          </a:p>
        </p:txBody>
      </p:sp>
      <p:sp>
        <p:nvSpPr>
          <p:cNvPr id="88" name="Google Shape;88;p13"/>
          <p:cNvSpPr txBox="1"/>
          <p:nvPr/>
        </p:nvSpPr>
        <p:spPr>
          <a:xfrm>
            <a:off x="2571750" y="4516635"/>
            <a:ext cx="7048500" cy="228600"/>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b="1" i="0" lang="en-US" sz="1200" u="none" cap="none" strike="noStrike">
                <a:solidFill>
                  <a:srgbClr val="00B894"/>
                </a:solidFill>
                <a:latin typeface="DM Sans"/>
                <a:ea typeface="DM Sans"/>
                <a:cs typeface="DM Sans"/>
                <a:sym typeface="DM Sans"/>
              </a:rPr>
              <a:t>A COMMUNITY EQUITY &amp; CLIMATE RESILIENCE PROPOSAL FOR SOUTH QUEENS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6F0"/>
        </a:solidFill>
      </p:bgPr>
    </p:bg>
    <p:spTree>
      <p:nvGrpSpPr>
        <p:cNvPr id="92" name="Shape 92"/>
        <p:cNvGrpSpPr/>
        <p:nvPr/>
      </p:nvGrpSpPr>
      <p:grpSpPr>
        <a:xfrm>
          <a:off x="0" y="0"/>
          <a:ext cx="0" cy="0"/>
          <a:chOff x="0" y="0"/>
          <a:chExt cx="0" cy="0"/>
        </a:xfrm>
      </p:grpSpPr>
      <p:pic>
        <p:nvPicPr>
          <p:cNvPr descr="image.png" id="93" name="Google Shape;93;p14"/>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descr="image.png" id="94" name="Google Shape;94;p14"/>
          <p:cNvPicPr preferRelativeResize="0"/>
          <p:nvPr/>
        </p:nvPicPr>
        <p:blipFill rotWithShape="1">
          <a:blip r:embed="rId4">
            <a:alphaModFix/>
          </a:blip>
          <a:srcRect b="0" l="0" r="0" t="0"/>
          <a:stretch/>
        </p:blipFill>
        <p:spPr>
          <a:xfrm>
            <a:off x="571500" y="1843087"/>
            <a:ext cx="5334000" cy="4029075"/>
          </a:xfrm>
          <a:prstGeom prst="rect">
            <a:avLst/>
          </a:prstGeom>
          <a:noFill/>
          <a:ln>
            <a:noFill/>
          </a:ln>
        </p:spPr>
      </p:pic>
      <p:pic>
        <p:nvPicPr>
          <p:cNvPr descr="image.png" id="95" name="Google Shape;95;p14"/>
          <p:cNvPicPr preferRelativeResize="0"/>
          <p:nvPr/>
        </p:nvPicPr>
        <p:blipFill rotWithShape="1">
          <a:blip r:embed="rId5">
            <a:alphaModFix/>
          </a:blip>
          <a:srcRect b="0" l="0" r="0" t="0"/>
          <a:stretch/>
        </p:blipFill>
        <p:spPr>
          <a:xfrm>
            <a:off x="6286500" y="1843087"/>
            <a:ext cx="5334000" cy="4029075"/>
          </a:xfrm>
          <a:prstGeom prst="rect">
            <a:avLst/>
          </a:prstGeom>
          <a:noFill/>
          <a:ln>
            <a:noFill/>
          </a:ln>
        </p:spPr>
      </p:pic>
      <p:pic>
        <p:nvPicPr>
          <p:cNvPr descr="image.png" id="96" name="Google Shape;96;p14"/>
          <p:cNvPicPr preferRelativeResize="0"/>
          <p:nvPr/>
        </p:nvPicPr>
        <p:blipFill rotWithShape="1">
          <a:blip r:embed="rId6">
            <a:alphaModFix/>
          </a:blip>
          <a:srcRect b="0" l="0" r="0" t="0"/>
          <a:stretch/>
        </p:blipFill>
        <p:spPr>
          <a:xfrm>
            <a:off x="914400" y="3814762"/>
            <a:ext cx="4648200" cy="1714500"/>
          </a:xfrm>
          <a:prstGeom prst="rect">
            <a:avLst/>
          </a:prstGeom>
          <a:noFill/>
          <a:ln>
            <a:noFill/>
          </a:ln>
        </p:spPr>
      </p:pic>
      <p:pic>
        <p:nvPicPr>
          <p:cNvPr descr="image.png" id="97" name="Google Shape;97;p14"/>
          <p:cNvPicPr preferRelativeResize="0"/>
          <p:nvPr/>
        </p:nvPicPr>
        <p:blipFill rotWithShape="1">
          <a:blip r:embed="rId6">
            <a:alphaModFix/>
          </a:blip>
          <a:srcRect b="0" l="0" r="0" t="0"/>
          <a:stretch/>
        </p:blipFill>
        <p:spPr>
          <a:xfrm>
            <a:off x="6629400" y="3814762"/>
            <a:ext cx="4648200" cy="1714500"/>
          </a:xfrm>
          <a:prstGeom prst="rect">
            <a:avLst/>
          </a:prstGeom>
          <a:noFill/>
          <a:ln>
            <a:noFill/>
          </a:ln>
        </p:spPr>
      </p:pic>
      <p:sp>
        <p:nvSpPr>
          <p:cNvPr id="98" name="Google Shape;98;p14"/>
          <p:cNvSpPr txBox="1"/>
          <p:nvPr/>
        </p:nvSpPr>
        <p:spPr>
          <a:xfrm>
            <a:off x="1304925" y="2185987"/>
            <a:ext cx="4470558" cy="314325"/>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950" u="none" cap="none" strike="noStrike">
                <a:solidFill>
                  <a:srgbClr val="0A2F35"/>
                </a:solidFill>
                <a:latin typeface="Merriweather"/>
                <a:ea typeface="Merriweather"/>
                <a:cs typeface="Merriweather"/>
                <a:sym typeface="Merriweather"/>
              </a:rPr>
              <a:t>Current Site Footprint</a:t>
            </a:r>
            <a:endParaRPr/>
          </a:p>
        </p:txBody>
      </p:sp>
      <p:sp>
        <p:nvSpPr>
          <p:cNvPr id="99" name="Google Shape;99;p14"/>
          <p:cNvSpPr txBox="1"/>
          <p:nvPr/>
        </p:nvSpPr>
        <p:spPr>
          <a:xfrm>
            <a:off x="914400" y="2643187"/>
            <a:ext cx="4648200" cy="83130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0" i="0" lang="en-US" sz="1350" u="none" cap="none" strike="noStrike">
                <a:solidFill>
                  <a:srgbClr val="1F2D3D"/>
                </a:solidFill>
                <a:latin typeface="DM Sans"/>
                <a:ea typeface="DM Sans"/>
                <a:cs typeface="DM Sans"/>
                <a:sym typeface="DM Sans"/>
              </a:rPr>
              <a:t>The underutilized Aqueduct Racetrack and stables in Queens presents a vast, concrete-heavy acreage vulnerable to climate challenges.</a:t>
            </a:r>
            <a:endParaRPr/>
          </a:p>
        </p:txBody>
      </p:sp>
      <p:sp>
        <p:nvSpPr>
          <p:cNvPr id="100" name="Google Shape;100;p14"/>
          <p:cNvSpPr txBox="1"/>
          <p:nvPr/>
        </p:nvSpPr>
        <p:spPr>
          <a:xfrm>
            <a:off x="6991350" y="2185987"/>
            <a:ext cx="4500562" cy="314325"/>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950" u="none" cap="none" strike="noStrike">
                <a:solidFill>
                  <a:srgbClr val="0A2F35"/>
                </a:solidFill>
                <a:latin typeface="Merriweather"/>
                <a:ea typeface="Merriweather"/>
                <a:cs typeface="Merriweather"/>
                <a:sym typeface="Merriweather"/>
              </a:rPr>
              <a:t>The Regenerative Future</a:t>
            </a:r>
            <a:endParaRPr/>
          </a:p>
        </p:txBody>
      </p:sp>
      <p:sp>
        <p:nvSpPr>
          <p:cNvPr id="101" name="Google Shape;101;p14"/>
          <p:cNvSpPr txBox="1"/>
          <p:nvPr/>
        </p:nvSpPr>
        <p:spPr>
          <a:xfrm>
            <a:off x="6629400" y="2643187"/>
            <a:ext cx="4648200" cy="83130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0" i="0" lang="en-US" sz="1350" u="none" cap="none" strike="noStrike">
                <a:solidFill>
                  <a:srgbClr val="1F2D3D"/>
                </a:solidFill>
                <a:latin typeface="DM Sans"/>
                <a:ea typeface="DM Sans"/>
                <a:cs typeface="DM Sans"/>
                <a:sym typeface="DM Sans"/>
              </a:rPr>
              <a:t>A reimagined eco-tech master plan showcasing long-duration energy storage, integrated solar, stormwater capture, and affordable housing.</a:t>
            </a:r>
            <a:endParaRPr/>
          </a:p>
        </p:txBody>
      </p:sp>
      <p:pic>
        <p:nvPicPr>
          <p:cNvPr descr="image.png" id="102" name="Google Shape;102;p14"/>
          <p:cNvPicPr preferRelativeResize="0"/>
          <p:nvPr/>
        </p:nvPicPr>
        <p:blipFill rotWithShape="1">
          <a:blip r:embed="rId7">
            <a:alphaModFix/>
          </a:blip>
          <a:srcRect b="0" l="0" r="0" t="0"/>
          <a:stretch/>
        </p:blipFill>
        <p:spPr>
          <a:xfrm>
            <a:off x="914400" y="2219325"/>
            <a:ext cx="276225" cy="247650"/>
          </a:xfrm>
          <a:prstGeom prst="rect">
            <a:avLst/>
          </a:prstGeom>
          <a:noFill/>
          <a:ln>
            <a:noFill/>
          </a:ln>
        </p:spPr>
      </p:pic>
      <p:pic>
        <p:nvPicPr>
          <p:cNvPr id="103" name="Google Shape;103;p14" title="Overhead Aqueduct.png"/>
          <p:cNvPicPr preferRelativeResize="0"/>
          <p:nvPr/>
        </p:nvPicPr>
        <p:blipFill rotWithShape="1">
          <a:blip r:embed="rId8">
            <a:alphaModFix/>
          </a:blip>
          <a:srcRect b="12384" l="0" r="0" t="12377"/>
          <a:stretch/>
        </p:blipFill>
        <p:spPr>
          <a:xfrm>
            <a:off x="914400" y="3814762"/>
            <a:ext cx="4648202" cy="1714501"/>
          </a:xfrm>
          <a:prstGeom prst="rect">
            <a:avLst/>
          </a:prstGeom>
          <a:noFill/>
          <a:ln>
            <a:noFill/>
          </a:ln>
        </p:spPr>
      </p:pic>
      <p:pic>
        <p:nvPicPr>
          <p:cNvPr descr="image.png" id="104" name="Google Shape;104;p14"/>
          <p:cNvPicPr preferRelativeResize="0"/>
          <p:nvPr/>
        </p:nvPicPr>
        <p:blipFill rotWithShape="1">
          <a:blip r:embed="rId9">
            <a:alphaModFix/>
          </a:blip>
          <a:srcRect b="0" l="0" r="0" t="0"/>
          <a:stretch/>
        </p:blipFill>
        <p:spPr>
          <a:xfrm>
            <a:off x="6629400" y="2219325"/>
            <a:ext cx="247650" cy="247650"/>
          </a:xfrm>
          <a:prstGeom prst="rect">
            <a:avLst/>
          </a:prstGeom>
          <a:noFill/>
          <a:ln>
            <a:noFill/>
          </a:ln>
        </p:spPr>
      </p:pic>
      <p:pic>
        <p:nvPicPr>
          <p:cNvPr id="105" name="Google Shape;105;p14" title="Overhead Aqueduct New.png"/>
          <p:cNvPicPr preferRelativeResize="0"/>
          <p:nvPr/>
        </p:nvPicPr>
        <p:blipFill rotWithShape="1">
          <a:blip r:embed="rId10">
            <a:alphaModFix/>
          </a:blip>
          <a:srcRect b="12372" l="0" r="0" t="12372"/>
          <a:stretch/>
        </p:blipFill>
        <p:spPr>
          <a:xfrm>
            <a:off x="6629400" y="3814762"/>
            <a:ext cx="4648199" cy="1714500"/>
          </a:xfrm>
          <a:prstGeom prst="rect">
            <a:avLst/>
          </a:prstGeom>
          <a:noFill/>
          <a:ln>
            <a:noFill/>
          </a:ln>
        </p:spPr>
      </p:pic>
      <p:sp>
        <p:nvSpPr>
          <p:cNvPr id="106" name="Google Shape;106;p14"/>
          <p:cNvSpPr txBox="1"/>
          <p:nvPr/>
        </p:nvSpPr>
        <p:spPr>
          <a:xfrm>
            <a:off x="571500" y="571500"/>
            <a:ext cx="11601450" cy="4762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2850" u="none" cap="none" strike="noStrike">
                <a:solidFill>
                  <a:srgbClr val="0A2F35"/>
                </a:solidFill>
                <a:latin typeface="Merriweather"/>
                <a:ea typeface="Merriweather"/>
                <a:cs typeface="Merriweather"/>
                <a:sym typeface="Merriweather"/>
              </a:rPr>
              <a:t>Reimagining Aqueduct</a:t>
            </a:r>
            <a:endParaRPr/>
          </a:p>
        </p:txBody>
      </p:sp>
      <p:sp>
        <p:nvSpPr>
          <p:cNvPr id="107" name="Google Shape;107;p14"/>
          <p:cNvSpPr/>
          <p:nvPr/>
        </p:nvSpPr>
        <p:spPr>
          <a:xfrm>
            <a:off x="571500" y="1114425"/>
            <a:ext cx="11049000" cy="28575"/>
          </a:xfrm>
          <a:prstGeom prst="rect">
            <a:avLst/>
          </a:prstGeom>
          <a:solidFill>
            <a:srgbClr val="00B89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6F0"/>
        </a:solidFill>
      </p:bgPr>
    </p:bg>
    <p:spTree>
      <p:nvGrpSpPr>
        <p:cNvPr id="111" name="Shape 111"/>
        <p:cNvGrpSpPr/>
        <p:nvPr/>
      </p:nvGrpSpPr>
      <p:grpSpPr>
        <a:xfrm>
          <a:off x="0" y="0"/>
          <a:ext cx="0" cy="0"/>
          <a:chOff x="0" y="0"/>
          <a:chExt cx="0" cy="0"/>
        </a:xfrm>
      </p:grpSpPr>
      <p:pic>
        <p:nvPicPr>
          <p:cNvPr descr="image.png" id="112" name="Google Shape;112;p15"/>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descr="image.png" id="113" name="Google Shape;113;p15"/>
          <p:cNvPicPr preferRelativeResize="0"/>
          <p:nvPr/>
        </p:nvPicPr>
        <p:blipFill rotWithShape="1">
          <a:blip r:embed="rId4">
            <a:alphaModFix/>
          </a:blip>
          <a:srcRect b="0" l="0" r="0" t="0"/>
          <a:stretch/>
        </p:blipFill>
        <p:spPr>
          <a:xfrm>
            <a:off x="571500" y="2471737"/>
            <a:ext cx="3492549" cy="2771775"/>
          </a:xfrm>
          <a:prstGeom prst="rect">
            <a:avLst/>
          </a:prstGeom>
          <a:noFill/>
          <a:ln>
            <a:noFill/>
          </a:ln>
        </p:spPr>
      </p:pic>
      <p:pic>
        <p:nvPicPr>
          <p:cNvPr descr="image.png" id="114" name="Google Shape;114;p15"/>
          <p:cNvPicPr preferRelativeResize="0"/>
          <p:nvPr/>
        </p:nvPicPr>
        <p:blipFill rotWithShape="1">
          <a:blip r:embed="rId5">
            <a:alphaModFix/>
          </a:blip>
          <a:srcRect b="0" l="0" r="0" t="0"/>
          <a:stretch/>
        </p:blipFill>
        <p:spPr>
          <a:xfrm>
            <a:off x="4349799" y="2471737"/>
            <a:ext cx="3492549" cy="2771775"/>
          </a:xfrm>
          <a:prstGeom prst="rect">
            <a:avLst/>
          </a:prstGeom>
          <a:noFill/>
          <a:ln>
            <a:noFill/>
          </a:ln>
        </p:spPr>
      </p:pic>
      <p:pic>
        <p:nvPicPr>
          <p:cNvPr descr="image.png" id="115" name="Google Shape;115;p15"/>
          <p:cNvPicPr preferRelativeResize="0"/>
          <p:nvPr/>
        </p:nvPicPr>
        <p:blipFill rotWithShape="1">
          <a:blip r:embed="rId6">
            <a:alphaModFix/>
          </a:blip>
          <a:srcRect b="0" l="0" r="0" t="0"/>
          <a:stretch/>
        </p:blipFill>
        <p:spPr>
          <a:xfrm>
            <a:off x="8128099" y="2471737"/>
            <a:ext cx="3492549" cy="2771775"/>
          </a:xfrm>
          <a:prstGeom prst="rect">
            <a:avLst/>
          </a:prstGeom>
          <a:noFill/>
          <a:ln>
            <a:noFill/>
          </a:ln>
        </p:spPr>
      </p:pic>
      <p:sp>
        <p:nvSpPr>
          <p:cNvPr id="116" name="Google Shape;116;p15"/>
          <p:cNvSpPr txBox="1"/>
          <p:nvPr/>
        </p:nvSpPr>
        <p:spPr>
          <a:xfrm>
            <a:off x="866775" y="3424237"/>
            <a:ext cx="1780222" cy="2667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50" u="none" cap="none" strike="noStrike">
                <a:solidFill>
                  <a:srgbClr val="0A2F35"/>
                </a:solidFill>
                <a:latin typeface="Merriweather"/>
                <a:ea typeface="Merriweather"/>
                <a:cs typeface="Merriweather"/>
                <a:sym typeface="Merriweather"/>
              </a:rPr>
              <a:t>Grid-Scale VRFB</a:t>
            </a:r>
            <a:endParaRPr/>
          </a:p>
        </p:txBody>
      </p:sp>
      <p:sp>
        <p:nvSpPr>
          <p:cNvPr id="117" name="Google Shape;117;p15"/>
          <p:cNvSpPr txBox="1"/>
          <p:nvPr/>
        </p:nvSpPr>
        <p:spPr>
          <a:xfrm>
            <a:off x="866775" y="3805237"/>
            <a:ext cx="2901999" cy="114300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0" i="0" lang="en-US" sz="1200" u="none" cap="none" strike="noStrike">
                <a:solidFill>
                  <a:srgbClr val="1F2D3D"/>
                </a:solidFill>
                <a:latin typeface="DM Sans"/>
                <a:ea typeface="DM Sans"/>
                <a:cs typeface="DM Sans"/>
                <a:sym typeface="DM Sans"/>
              </a:rPr>
              <a:t>Utility-scale Vanadium Redox Flow Battery installation providing deep, non-degrading, safe energy storage directly back into the local South Queens microgrid.</a:t>
            </a:r>
            <a:endParaRPr/>
          </a:p>
        </p:txBody>
      </p:sp>
      <p:sp>
        <p:nvSpPr>
          <p:cNvPr id="118" name="Google Shape;118;p15"/>
          <p:cNvSpPr txBox="1"/>
          <p:nvPr/>
        </p:nvSpPr>
        <p:spPr>
          <a:xfrm>
            <a:off x="4645074" y="3424237"/>
            <a:ext cx="1420177" cy="2667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50" u="none" cap="none" strike="noStrike">
                <a:solidFill>
                  <a:srgbClr val="0A2F35"/>
                </a:solidFill>
                <a:latin typeface="Merriweather"/>
                <a:ea typeface="Merriweather"/>
                <a:cs typeface="Merriweather"/>
                <a:sym typeface="Merriweather"/>
              </a:rPr>
              <a:t>Solar Canopy</a:t>
            </a:r>
            <a:endParaRPr/>
          </a:p>
        </p:txBody>
      </p:sp>
      <p:sp>
        <p:nvSpPr>
          <p:cNvPr id="119" name="Google Shape;119;p15"/>
          <p:cNvSpPr txBox="1"/>
          <p:nvPr/>
        </p:nvSpPr>
        <p:spPr>
          <a:xfrm>
            <a:off x="4645074" y="3805237"/>
            <a:ext cx="2901999" cy="91440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0" i="0" lang="en-US" sz="1200" u="none" cap="none" strike="noStrike">
                <a:solidFill>
                  <a:srgbClr val="1F2D3D"/>
                </a:solidFill>
                <a:latin typeface="DM Sans"/>
                <a:ea typeface="DM Sans"/>
                <a:cs typeface="DM Sans"/>
                <a:sym typeface="DM Sans"/>
              </a:rPr>
              <a:t>A massive integrated solar array built above the battery units, feeding clean, localized power to offset peak reliance and fuel local grid circuits.</a:t>
            </a:r>
            <a:endParaRPr/>
          </a:p>
        </p:txBody>
      </p:sp>
      <p:sp>
        <p:nvSpPr>
          <p:cNvPr id="120" name="Google Shape;120;p15"/>
          <p:cNvSpPr txBox="1"/>
          <p:nvPr/>
        </p:nvSpPr>
        <p:spPr>
          <a:xfrm>
            <a:off x="8423374" y="3424237"/>
            <a:ext cx="1850231" cy="2667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50" u="none" cap="none" strike="noStrike">
                <a:solidFill>
                  <a:srgbClr val="0A2F35"/>
                </a:solidFill>
                <a:latin typeface="Merriweather"/>
                <a:ea typeface="Merriweather"/>
                <a:cs typeface="Merriweather"/>
                <a:sym typeface="Merriweather"/>
              </a:rPr>
              <a:t>Flood Mitigation</a:t>
            </a:r>
            <a:endParaRPr/>
          </a:p>
        </p:txBody>
      </p:sp>
      <p:sp>
        <p:nvSpPr>
          <p:cNvPr id="121" name="Google Shape;121;p15"/>
          <p:cNvSpPr txBox="1"/>
          <p:nvPr/>
        </p:nvSpPr>
        <p:spPr>
          <a:xfrm>
            <a:off x="8423374" y="3805237"/>
            <a:ext cx="2901999" cy="91440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0" i="0" lang="en-US" sz="1200" u="none" cap="none" strike="noStrike">
                <a:solidFill>
                  <a:srgbClr val="1F2D3D"/>
                </a:solidFill>
                <a:latin typeface="DM Sans"/>
                <a:ea typeface="DM Sans"/>
                <a:cs typeface="DM Sans"/>
                <a:sym typeface="DM Sans"/>
              </a:rPr>
              <a:t>Beautiful active aqueduct channels carving through the central park to collect stormwater runoff, draining directly into a municipal filtration plant.</a:t>
            </a:r>
            <a:endParaRPr/>
          </a:p>
        </p:txBody>
      </p:sp>
      <p:pic>
        <p:nvPicPr>
          <p:cNvPr descr="image.png" id="122" name="Google Shape;122;p15"/>
          <p:cNvPicPr preferRelativeResize="0"/>
          <p:nvPr/>
        </p:nvPicPr>
        <p:blipFill rotWithShape="1">
          <a:blip r:embed="rId7">
            <a:alphaModFix/>
          </a:blip>
          <a:srcRect b="0" l="0" r="0" t="0"/>
          <a:stretch/>
        </p:blipFill>
        <p:spPr>
          <a:xfrm>
            <a:off x="866775" y="2871787"/>
            <a:ext cx="390525" cy="342900"/>
          </a:xfrm>
          <a:prstGeom prst="rect">
            <a:avLst/>
          </a:prstGeom>
          <a:noFill/>
          <a:ln>
            <a:noFill/>
          </a:ln>
        </p:spPr>
      </p:pic>
      <p:pic>
        <p:nvPicPr>
          <p:cNvPr descr="image.png" id="123" name="Google Shape;123;p15"/>
          <p:cNvPicPr preferRelativeResize="0"/>
          <p:nvPr/>
        </p:nvPicPr>
        <p:blipFill rotWithShape="1">
          <a:blip r:embed="rId8">
            <a:alphaModFix/>
          </a:blip>
          <a:srcRect b="0" l="0" r="0" t="0"/>
          <a:stretch/>
        </p:blipFill>
        <p:spPr>
          <a:xfrm>
            <a:off x="4645074" y="2871787"/>
            <a:ext cx="428625" cy="342900"/>
          </a:xfrm>
          <a:prstGeom prst="rect">
            <a:avLst/>
          </a:prstGeom>
          <a:noFill/>
          <a:ln>
            <a:noFill/>
          </a:ln>
        </p:spPr>
      </p:pic>
      <p:pic>
        <p:nvPicPr>
          <p:cNvPr descr="image.png" id="124" name="Google Shape;124;p15"/>
          <p:cNvPicPr preferRelativeResize="0"/>
          <p:nvPr/>
        </p:nvPicPr>
        <p:blipFill rotWithShape="1">
          <a:blip r:embed="rId9">
            <a:alphaModFix/>
          </a:blip>
          <a:srcRect b="0" l="0" r="0" t="0"/>
          <a:stretch/>
        </p:blipFill>
        <p:spPr>
          <a:xfrm>
            <a:off x="8423374" y="2871787"/>
            <a:ext cx="257175" cy="342900"/>
          </a:xfrm>
          <a:prstGeom prst="rect">
            <a:avLst/>
          </a:prstGeom>
          <a:noFill/>
          <a:ln>
            <a:noFill/>
          </a:ln>
        </p:spPr>
      </p:pic>
      <p:sp>
        <p:nvSpPr>
          <p:cNvPr id="125" name="Google Shape;125;p15"/>
          <p:cNvSpPr txBox="1"/>
          <p:nvPr/>
        </p:nvSpPr>
        <p:spPr>
          <a:xfrm>
            <a:off x="571500" y="571500"/>
            <a:ext cx="11601450" cy="4762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2850" u="none" cap="none" strike="noStrike">
                <a:solidFill>
                  <a:srgbClr val="0A2F35"/>
                </a:solidFill>
                <a:latin typeface="Merriweather"/>
                <a:ea typeface="Merriweather"/>
                <a:cs typeface="Merriweather"/>
                <a:sym typeface="Merriweather"/>
              </a:rPr>
              <a:t>Four Resilient Pillars</a:t>
            </a:r>
            <a:endParaRPr/>
          </a:p>
        </p:txBody>
      </p:sp>
      <p:sp>
        <p:nvSpPr>
          <p:cNvPr id="126" name="Google Shape;126;p15"/>
          <p:cNvSpPr/>
          <p:nvPr/>
        </p:nvSpPr>
        <p:spPr>
          <a:xfrm>
            <a:off x="571500" y="1114425"/>
            <a:ext cx="11049000" cy="28575"/>
          </a:xfrm>
          <a:prstGeom prst="rect">
            <a:avLst/>
          </a:prstGeom>
          <a:solidFill>
            <a:srgbClr val="00B89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6F0"/>
        </a:solidFill>
      </p:bgPr>
    </p:bg>
    <p:spTree>
      <p:nvGrpSpPr>
        <p:cNvPr id="130" name="Shape 130"/>
        <p:cNvGrpSpPr/>
        <p:nvPr/>
      </p:nvGrpSpPr>
      <p:grpSpPr>
        <a:xfrm>
          <a:off x="0" y="0"/>
          <a:ext cx="0" cy="0"/>
          <a:chOff x="0" y="0"/>
          <a:chExt cx="0" cy="0"/>
        </a:xfrm>
      </p:grpSpPr>
      <p:pic>
        <p:nvPicPr>
          <p:cNvPr descr="image.png" id="131" name="Google Shape;131;p16"/>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descr="image.png" id="132" name="Google Shape;132;p16"/>
          <p:cNvPicPr preferRelativeResize="0"/>
          <p:nvPr/>
        </p:nvPicPr>
        <p:blipFill rotWithShape="1">
          <a:blip r:embed="rId4">
            <a:alphaModFix/>
          </a:blip>
          <a:srcRect b="0" l="0" r="0" t="0"/>
          <a:stretch/>
        </p:blipFill>
        <p:spPr>
          <a:xfrm>
            <a:off x="1666875" y="2286000"/>
            <a:ext cx="3143250" cy="3143250"/>
          </a:xfrm>
          <a:prstGeom prst="rect">
            <a:avLst/>
          </a:prstGeom>
          <a:noFill/>
          <a:ln>
            <a:noFill/>
          </a:ln>
        </p:spPr>
      </p:pic>
      <p:sp>
        <p:nvSpPr>
          <p:cNvPr id="133" name="Google Shape;133;p16"/>
          <p:cNvSpPr txBox="1"/>
          <p:nvPr/>
        </p:nvSpPr>
        <p:spPr>
          <a:xfrm>
            <a:off x="6286500" y="2112168"/>
            <a:ext cx="5600700" cy="3429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2100" u="none" cap="none" strike="noStrike">
                <a:solidFill>
                  <a:srgbClr val="0A2F35"/>
                </a:solidFill>
                <a:latin typeface="Merriweather"/>
                <a:ea typeface="Merriweather"/>
                <a:cs typeface="Merriweather"/>
                <a:sym typeface="Merriweather"/>
              </a:rPr>
              <a:t>Safe, Urban-Grade Battery Tech</a:t>
            </a:r>
            <a:endParaRPr/>
          </a:p>
        </p:txBody>
      </p:sp>
      <p:pic>
        <p:nvPicPr>
          <p:cNvPr descr="image.png" id="134" name="Google Shape;134;p16"/>
          <p:cNvPicPr preferRelativeResize="0"/>
          <p:nvPr/>
        </p:nvPicPr>
        <p:blipFill rotWithShape="1">
          <a:blip r:embed="rId5">
            <a:alphaModFix/>
          </a:blip>
          <a:srcRect b="0" l="0" r="0" t="0"/>
          <a:stretch/>
        </p:blipFill>
        <p:spPr>
          <a:xfrm>
            <a:off x="1905000" y="2524125"/>
            <a:ext cx="2667000" cy="2667000"/>
          </a:xfrm>
          <a:prstGeom prst="rect">
            <a:avLst/>
          </a:prstGeom>
          <a:noFill/>
          <a:ln>
            <a:noFill/>
          </a:ln>
        </p:spPr>
      </p:pic>
      <p:sp>
        <p:nvSpPr>
          <p:cNvPr id="135" name="Google Shape;135;p16"/>
          <p:cNvSpPr txBox="1"/>
          <p:nvPr/>
        </p:nvSpPr>
        <p:spPr>
          <a:xfrm>
            <a:off x="6715125" y="2645568"/>
            <a:ext cx="4905375" cy="814387"/>
          </a:xfrm>
          <a:prstGeom prst="rect">
            <a:avLst/>
          </a:prstGeom>
          <a:noFill/>
          <a:ln>
            <a:noFill/>
          </a:ln>
        </p:spPr>
        <p:txBody>
          <a:bodyPr anchorCtr="0" anchor="t" bIns="0" lIns="0" spcFirstLastPara="1" rIns="0" wrap="square" tIns="0">
            <a:spAutoFit/>
          </a:bodyPr>
          <a:lstStyle/>
          <a:p>
            <a:pPr indent="0" lvl="0" marL="0" marR="0" rtl="0" algn="l">
              <a:lnSpc>
                <a:spcPct val="149964"/>
              </a:lnSpc>
              <a:spcBef>
                <a:spcPts val="0"/>
              </a:spcBef>
              <a:spcAft>
                <a:spcPts val="0"/>
              </a:spcAft>
              <a:buNone/>
            </a:pPr>
            <a:r>
              <a:rPr b="1" i="0" lang="en-US" sz="1425" u="none" cap="none" strike="noStrike">
                <a:solidFill>
                  <a:srgbClr val="1F2D3D"/>
                </a:solidFill>
                <a:latin typeface="DM Sans"/>
                <a:ea typeface="DM Sans"/>
                <a:cs typeface="DM Sans"/>
                <a:sym typeface="DM Sans"/>
              </a:rPr>
              <a:t>Zero Fire Risk:</a:t>
            </a:r>
            <a:r>
              <a:rPr b="0" i="0" lang="en-US" sz="1425" u="none" cap="none" strike="noStrike">
                <a:solidFill>
                  <a:srgbClr val="1F2D3D"/>
                </a:solidFill>
                <a:latin typeface="DM Sans"/>
                <a:ea typeface="DM Sans"/>
                <a:cs typeface="DM Sans"/>
                <a:sym typeface="DM Sans"/>
              </a:rPr>
              <a:t> Unlike lithium-ion, water-based VRFB electrolyte cannot catch fire, eliminating safety hazards in high-density areas.</a:t>
            </a:r>
            <a:endParaRPr/>
          </a:p>
        </p:txBody>
      </p:sp>
      <p:sp>
        <p:nvSpPr>
          <p:cNvPr id="136" name="Google Shape;136;p16"/>
          <p:cNvSpPr txBox="1"/>
          <p:nvPr/>
        </p:nvSpPr>
        <p:spPr>
          <a:xfrm>
            <a:off x="6715125" y="3631406"/>
            <a:ext cx="4905375" cy="814387"/>
          </a:xfrm>
          <a:prstGeom prst="rect">
            <a:avLst/>
          </a:prstGeom>
          <a:noFill/>
          <a:ln>
            <a:noFill/>
          </a:ln>
        </p:spPr>
        <p:txBody>
          <a:bodyPr anchorCtr="0" anchor="t" bIns="0" lIns="0" spcFirstLastPara="1" rIns="0" wrap="square" tIns="0">
            <a:spAutoFit/>
          </a:bodyPr>
          <a:lstStyle/>
          <a:p>
            <a:pPr indent="0" lvl="0" marL="0" marR="0" rtl="0" algn="l">
              <a:lnSpc>
                <a:spcPct val="149964"/>
              </a:lnSpc>
              <a:spcBef>
                <a:spcPts val="0"/>
              </a:spcBef>
              <a:spcAft>
                <a:spcPts val="0"/>
              </a:spcAft>
              <a:buNone/>
            </a:pPr>
            <a:r>
              <a:rPr b="1" i="0" lang="en-US" sz="1425" u="none" cap="none" strike="noStrike">
                <a:solidFill>
                  <a:srgbClr val="1F2D3D"/>
                </a:solidFill>
                <a:latin typeface="DM Sans"/>
                <a:ea typeface="DM Sans"/>
                <a:cs typeface="DM Sans"/>
                <a:sym typeface="DM Sans"/>
              </a:rPr>
              <a:t>25+ Year Lifespan:</a:t>
            </a:r>
            <a:r>
              <a:rPr b="0" i="0" lang="en-US" sz="1425" u="none" cap="none" strike="noStrike">
                <a:solidFill>
                  <a:srgbClr val="1F2D3D"/>
                </a:solidFill>
                <a:latin typeface="DM Sans"/>
                <a:ea typeface="DM Sans"/>
                <a:cs typeface="DM Sans"/>
                <a:sym typeface="DM Sans"/>
              </a:rPr>
              <a:t> Flow batteries experience practically no capacity degradation, operating reliably for multiple decades.</a:t>
            </a:r>
            <a:endParaRPr/>
          </a:p>
        </p:txBody>
      </p:sp>
      <p:sp>
        <p:nvSpPr>
          <p:cNvPr id="137" name="Google Shape;137;p16"/>
          <p:cNvSpPr txBox="1"/>
          <p:nvPr/>
        </p:nvSpPr>
        <p:spPr>
          <a:xfrm>
            <a:off x="6715125" y="4617243"/>
            <a:ext cx="4905375" cy="814387"/>
          </a:xfrm>
          <a:prstGeom prst="rect">
            <a:avLst/>
          </a:prstGeom>
          <a:noFill/>
          <a:ln>
            <a:noFill/>
          </a:ln>
        </p:spPr>
        <p:txBody>
          <a:bodyPr anchorCtr="0" anchor="t" bIns="0" lIns="0" spcFirstLastPara="1" rIns="0" wrap="square" tIns="0">
            <a:spAutoFit/>
          </a:bodyPr>
          <a:lstStyle/>
          <a:p>
            <a:pPr indent="0" lvl="0" marL="0" marR="0" rtl="0" algn="l">
              <a:lnSpc>
                <a:spcPct val="149964"/>
              </a:lnSpc>
              <a:spcBef>
                <a:spcPts val="0"/>
              </a:spcBef>
              <a:spcAft>
                <a:spcPts val="0"/>
              </a:spcAft>
              <a:buNone/>
            </a:pPr>
            <a:r>
              <a:rPr b="1" i="0" lang="en-US" sz="1425" u="none" cap="none" strike="noStrike">
                <a:solidFill>
                  <a:srgbClr val="1F2D3D"/>
                </a:solidFill>
                <a:latin typeface="DM Sans"/>
                <a:ea typeface="DM Sans"/>
                <a:cs typeface="DM Sans"/>
                <a:sym typeface="DM Sans"/>
              </a:rPr>
              <a:t>Infinite Recyclability:</a:t>
            </a:r>
            <a:r>
              <a:rPr b="0" i="0" lang="en-US" sz="1425" u="none" cap="none" strike="noStrike">
                <a:solidFill>
                  <a:srgbClr val="1F2D3D"/>
                </a:solidFill>
                <a:latin typeface="DM Sans"/>
                <a:ea typeface="DM Sans"/>
                <a:cs typeface="DM Sans"/>
                <a:sym typeface="DM Sans"/>
              </a:rPr>
              <a:t> At end-of-life, the non-toxic vanadium liquid can be easily filtered and reused in other facilities.</a:t>
            </a:r>
            <a:endParaRPr/>
          </a:p>
        </p:txBody>
      </p:sp>
      <p:pic>
        <p:nvPicPr>
          <p:cNvPr descr="image.png" id="138" name="Google Shape;138;p16"/>
          <p:cNvPicPr preferRelativeResize="0"/>
          <p:nvPr/>
        </p:nvPicPr>
        <p:blipFill rotWithShape="1">
          <a:blip r:embed="rId6">
            <a:alphaModFix/>
          </a:blip>
          <a:srcRect b="0" l="0" r="0" t="0"/>
          <a:stretch/>
        </p:blipFill>
        <p:spPr>
          <a:xfrm>
            <a:off x="6334125" y="2678906"/>
            <a:ext cx="209550" cy="219075"/>
          </a:xfrm>
          <a:prstGeom prst="rect">
            <a:avLst/>
          </a:prstGeom>
          <a:noFill/>
          <a:ln>
            <a:noFill/>
          </a:ln>
        </p:spPr>
      </p:pic>
      <p:pic>
        <p:nvPicPr>
          <p:cNvPr descr="image.png" id="139" name="Google Shape;139;p16"/>
          <p:cNvPicPr preferRelativeResize="0"/>
          <p:nvPr/>
        </p:nvPicPr>
        <p:blipFill rotWithShape="1">
          <a:blip r:embed="rId6">
            <a:alphaModFix/>
          </a:blip>
          <a:srcRect b="0" l="0" r="0" t="0"/>
          <a:stretch/>
        </p:blipFill>
        <p:spPr>
          <a:xfrm>
            <a:off x="6334125" y="3664743"/>
            <a:ext cx="209550" cy="219075"/>
          </a:xfrm>
          <a:prstGeom prst="rect">
            <a:avLst/>
          </a:prstGeom>
          <a:noFill/>
          <a:ln>
            <a:noFill/>
          </a:ln>
        </p:spPr>
      </p:pic>
      <p:pic>
        <p:nvPicPr>
          <p:cNvPr descr="image.png" id="140" name="Google Shape;140;p16"/>
          <p:cNvPicPr preferRelativeResize="0"/>
          <p:nvPr/>
        </p:nvPicPr>
        <p:blipFill rotWithShape="1">
          <a:blip r:embed="rId6">
            <a:alphaModFix/>
          </a:blip>
          <a:srcRect b="0" l="0" r="0" t="0"/>
          <a:stretch/>
        </p:blipFill>
        <p:spPr>
          <a:xfrm>
            <a:off x="6334125" y="4650581"/>
            <a:ext cx="209550" cy="219075"/>
          </a:xfrm>
          <a:prstGeom prst="rect">
            <a:avLst/>
          </a:prstGeom>
          <a:noFill/>
          <a:ln>
            <a:noFill/>
          </a:ln>
        </p:spPr>
      </p:pic>
      <p:sp>
        <p:nvSpPr>
          <p:cNvPr id="141" name="Google Shape;141;p16"/>
          <p:cNvSpPr txBox="1"/>
          <p:nvPr/>
        </p:nvSpPr>
        <p:spPr>
          <a:xfrm>
            <a:off x="571500" y="571500"/>
            <a:ext cx="11601450" cy="4762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2850" u="none" cap="none" strike="noStrike">
                <a:solidFill>
                  <a:srgbClr val="0A2F35"/>
                </a:solidFill>
                <a:latin typeface="Merriweather"/>
                <a:ea typeface="Merriweather"/>
                <a:cs typeface="Merriweather"/>
                <a:sym typeface="Merriweather"/>
              </a:rPr>
              <a:t>Vanadium Flow Storage</a:t>
            </a:r>
            <a:endParaRPr/>
          </a:p>
        </p:txBody>
      </p:sp>
      <p:sp>
        <p:nvSpPr>
          <p:cNvPr id="142" name="Google Shape;142;p16"/>
          <p:cNvSpPr/>
          <p:nvPr/>
        </p:nvSpPr>
        <p:spPr>
          <a:xfrm>
            <a:off x="571500" y="1114425"/>
            <a:ext cx="11049000" cy="28575"/>
          </a:xfrm>
          <a:prstGeom prst="rect">
            <a:avLst/>
          </a:prstGeom>
          <a:solidFill>
            <a:srgbClr val="00B89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6F0"/>
        </a:solidFill>
      </p:bgPr>
    </p:bg>
    <p:spTree>
      <p:nvGrpSpPr>
        <p:cNvPr id="146" name="Shape 146"/>
        <p:cNvGrpSpPr/>
        <p:nvPr/>
      </p:nvGrpSpPr>
      <p:grpSpPr>
        <a:xfrm>
          <a:off x="0" y="0"/>
          <a:ext cx="0" cy="0"/>
          <a:chOff x="0" y="0"/>
          <a:chExt cx="0" cy="0"/>
        </a:xfrm>
      </p:grpSpPr>
      <p:pic>
        <p:nvPicPr>
          <p:cNvPr descr="image.png" id="147" name="Google Shape;147;p17"/>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descr="image.png" id="148" name="Google Shape;148;p17"/>
          <p:cNvPicPr preferRelativeResize="0"/>
          <p:nvPr/>
        </p:nvPicPr>
        <p:blipFill rotWithShape="1">
          <a:blip r:embed="rId4">
            <a:alphaModFix/>
          </a:blip>
          <a:srcRect b="0" l="0" r="0" t="0"/>
          <a:stretch/>
        </p:blipFill>
        <p:spPr>
          <a:xfrm>
            <a:off x="571500" y="1428750"/>
            <a:ext cx="11049000" cy="4857750"/>
          </a:xfrm>
          <a:prstGeom prst="rect">
            <a:avLst/>
          </a:prstGeom>
          <a:noFill/>
          <a:ln>
            <a:noFill/>
          </a:ln>
        </p:spPr>
      </p:pic>
      <p:sp>
        <p:nvSpPr>
          <p:cNvPr id="149" name="Google Shape;149;p17"/>
          <p:cNvSpPr txBox="1"/>
          <p:nvPr/>
        </p:nvSpPr>
        <p:spPr>
          <a:xfrm>
            <a:off x="571500" y="4776787"/>
            <a:ext cx="11049000" cy="457200"/>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b="0" i="1" lang="en-US" sz="1200" u="none" cap="none" strike="noStrike">
                <a:solidFill>
                  <a:srgbClr val="6B7C85"/>
                </a:solidFill>
                <a:latin typeface="DM Sans"/>
                <a:ea typeface="DM Sans"/>
                <a:cs typeface="DM Sans"/>
                <a:sym typeface="DM Sans"/>
              </a:rPr>
              <a:t>The strategic volume of flow storage possible on the oval site holds the potential to prevent massive blackouts across the Southern Queens grid corridor, generating and storing excess municipal clean power.</a:t>
            </a:r>
            <a:endParaRPr/>
          </a:p>
        </p:txBody>
      </p:sp>
      <p:sp>
        <p:nvSpPr>
          <p:cNvPr id="150" name="Google Shape;150;p17"/>
          <p:cNvSpPr txBox="1"/>
          <p:nvPr/>
        </p:nvSpPr>
        <p:spPr>
          <a:xfrm>
            <a:off x="571500" y="571500"/>
            <a:ext cx="11601450" cy="4762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2850" u="none" cap="none" strike="noStrike">
                <a:solidFill>
                  <a:srgbClr val="0A2F35"/>
                </a:solidFill>
                <a:latin typeface="Merriweather"/>
                <a:ea typeface="Merriweather"/>
                <a:cs typeface="Merriweather"/>
                <a:sym typeface="Merriweather"/>
              </a:rPr>
              <a:t>Local Energy Capacity</a:t>
            </a:r>
            <a:endParaRPr/>
          </a:p>
        </p:txBody>
      </p:sp>
      <p:sp>
        <p:nvSpPr>
          <p:cNvPr id="151" name="Google Shape;151;p17"/>
          <p:cNvSpPr/>
          <p:nvPr/>
        </p:nvSpPr>
        <p:spPr>
          <a:xfrm>
            <a:off x="571500" y="1114425"/>
            <a:ext cx="11049000" cy="28575"/>
          </a:xfrm>
          <a:prstGeom prst="rect">
            <a:avLst/>
          </a:prstGeom>
          <a:solidFill>
            <a:srgbClr val="00B89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6F0"/>
        </a:solidFill>
      </p:bgPr>
    </p:bg>
    <p:spTree>
      <p:nvGrpSpPr>
        <p:cNvPr id="155" name="Shape 155"/>
        <p:cNvGrpSpPr/>
        <p:nvPr/>
      </p:nvGrpSpPr>
      <p:grpSpPr>
        <a:xfrm>
          <a:off x="0" y="0"/>
          <a:ext cx="0" cy="0"/>
          <a:chOff x="0" y="0"/>
          <a:chExt cx="0" cy="0"/>
        </a:xfrm>
      </p:grpSpPr>
      <p:pic>
        <p:nvPicPr>
          <p:cNvPr descr="image.png" id="156" name="Google Shape;156;p18"/>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descr="image.png" id="157" name="Google Shape;157;p18"/>
          <p:cNvPicPr preferRelativeResize="0"/>
          <p:nvPr/>
        </p:nvPicPr>
        <p:blipFill rotWithShape="1">
          <a:blip r:embed="rId4">
            <a:alphaModFix/>
          </a:blip>
          <a:srcRect b="0" l="0" r="0" t="0"/>
          <a:stretch/>
        </p:blipFill>
        <p:spPr>
          <a:xfrm>
            <a:off x="571500" y="2371725"/>
            <a:ext cx="5334000" cy="2971800"/>
          </a:xfrm>
          <a:prstGeom prst="rect">
            <a:avLst/>
          </a:prstGeom>
          <a:noFill/>
          <a:ln>
            <a:noFill/>
          </a:ln>
        </p:spPr>
      </p:pic>
      <p:pic>
        <p:nvPicPr>
          <p:cNvPr descr="image.png" id="158" name="Google Shape;158;p18"/>
          <p:cNvPicPr preferRelativeResize="0"/>
          <p:nvPr/>
        </p:nvPicPr>
        <p:blipFill rotWithShape="1">
          <a:blip r:embed="rId5">
            <a:alphaModFix/>
          </a:blip>
          <a:srcRect b="0" l="0" r="0" t="0"/>
          <a:stretch/>
        </p:blipFill>
        <p:spPr>
          <a:xfrm>
            <a:off x="6286500" y="2371725"/>
            <a:ext cx="5334000" cy="2971800"/>
          </a:xfrm>
          <a:prstGeom prst="rect">
            <a:avLst/>
          </a:prstGeom>
          <a:noFill/>
          <a:ln>
            <a:noFill/>
          </a:ln>
        </p:spPr>
      </p:pic>
      <p:sp>
        <p:nvSpPr>
          <p:cNvPr id="159" name="Google Shape;159;p18"/>
          <p:cNvSpPr txBox="1"/>
          <p:nvPr/>
        </p:nvSpPr>
        <p:spPr>
          <a:xfrm>
            <a:off x="1304925" y="2714625"/>
            <a:ext cx="4470558" cy="314325"/>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950" u="none" cap="none" strike="noStrike">
                <a:solidFill>
                  <a:srgbClr val="0A2F35"/>
                </a:solidFill>
                <a:latin typeface="Merriweather"/>
                <a:ea typeface="Merriweather"/>
                <a:cs typeface="Merriweather"/>
                <a:sym typeface="Merriweather"/>
              </a:rPr>
              <a:t>Stormwater Aqueducts</a:t>
            </a:r>
            <a:endParaRPr/>
          </a:p>
        </p:txBody>
      </p:sp>
      <p:sp>
        <p:nvSpPr>
          <p:cNvPr id="160" name="Google Shape;160;p18"/>
          <p:cNvSpPr txBox="1"/>
          <p:nvPr/>
        </p:nvSpPr>
        <p:spPr>
          <a:xfrm>
            <a:off x="914400" y="3171825"/>
            <a:ext cx="4648200" cy="102870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0" i="0" lang="en-US" sz="1350" u="none" cap="none" strike="noStrike">
                <a:solidFill>
                  <a:srgbClr val="1F2D3D"/>
                </a:solidFill>
                <a:latin typeface="DM Sans"/>
                <a:ea typeface="DM Sans"/>
                <a:cs typeface="DM Sans"/>
                <a:sym typeface="DM Sans"/>
              </a:rPr>
              <a:t>Historically plagued by tidal and precipitation flooding, South Queens streets will be protected by a series of open aqueduct channels winding directly through the old racetrack oval.</a:t>
            </a:r>
            <a:endParaRPr/>
          </a:p>
        </p:txBody>
      </p:sp>
      <p:sp>
        <p:nvSpPr>
          <p:cNvPr id="161" name="Google Shape;161;p18"/>
          <p:cNvSpPr txBox="1"/>
          <p:nvPr/>
        </p:nvSpPr>
        <p:spPr>
          <a:xfrm>
            <a:off x="914400" y="4314825"/>
            <a:ext cx="4648200" cy="68580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0" i="0" lang="en-US" sz="1200" u="none" cap="none" strike="noStrike">
                <a:solidFill>
                  <a:srgbClr val="6B7C85"/>
                </a:solidFill>
                <a:latin typeface="DM Sans"/>
                <a:ea typeface="DM Sans"/>
                <a:cs typeface="DM Sans"/>
                <a:sym typeface="DM Sans"/>
              </a:rPr>
              <a:t>These natural bioswales catch, slow, and divert millions of gallons of urban runoff during high-intensity rain events, transforming risk into local landscape features.</a:t>
            </a:r>
            <a:endParaRPr/>
          </a:p>
        </p:txBody>
      </p:sp>
      <p:sp>
        <p:nvSpPr>
          <p:cNvPr id="162" name="Google Shape;162;p18"/>
          <p:cNvSpPr txBox="1"/>
          <p:nvPr/>
        </p:nvSpPr>
        <p:spPr>
          <a:xfrm>
            <a:off x="6991350" y="2843212"/>
            <a:ext cx="4500562" cy="314325"/>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950" u="none" cap="none" strike="noStrike">
                <a:solidFill>
                  <a:srgbClr val="0A2F35"/>
                </a:solidFill>
                <a:latin typeface="Merriweather"/>
                <a:ea typeface="Merriweather"/>
                <a:cs typeface="Merriweather"/>
                <a:sym typeface="Merriweather"/>
              </a:rPr>
              <a:t>Rear Water Filtration Plant</a:t>
            </a:r>
            <a:endParaRPr/>
          </a:p>
        </p:txBody>
      </p:sp>
      <p:sp>
        <p:nvSpPr>
          <p:cNvPr id="163" name="Google Shape;163;p18"/>
          <p:cNvSpPr txBox="1"/>
          <p:nvPr/>
        </p:nvSpPr>
        <p:spPr>
          <a:xfrm>
            <a:off x="6629400" y="3300412"/>
            <a:ext cx="4648200" cy="771525"/>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0" i="0" lang="en-US" sz="1350" u="none" cap="none" strike="noStrike">
                <a:solidFill>
                  <a:srgbClr val="1F2D3D"/>
                </a:solidFill>
                <a:latin typeface="DM Sans"/>
                <a:ea typeface="DM Sans"/>
                <a:cs typeface="DM Sans"/>
                <a:sym typeface="DM Sans"/>
              </a:rPr>
              <a:t>Runoff collected via the central aqueduct channels is fed into a highly modern, quiet, low-footprint water filtration center placed discreetly at the back of the property.</a:t>
            </a:r>
            <a:endParaRPr/>
          </a:p>
        </p:txBody>
      </p:sp>
      <p:sp>
        <p:nvSpPr>
          <p:cNvPr id="164" name="Google Shape;164;p18"/>
          <p:cNvSpPr txBox="1"/>
          <p:nvPr/>
        </p:nvSpPr>
        <p:spPr>
          <a:xfrm>
            <a:off x="6629400" y="4186237"/>
            <a:ext cx="4648200" cy="68580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0" i="0" lang="en-US" sz="1200" u="none" cap="none" strike="noStrike">
                <a:solidFill>
                  <a:srgbClr val="6B7C85"/>
                </a:solidFill>
                <a:latin typeface="DM Sans"/>
                <a:ea typeface="DM Sans"/>
                <a:cs typeface="DM Sans"/>
                <a:sym typeface="DM Sans"/>
              </a:rPr>
              <a:t>This filtered water is recycled back into local municipal networks, landscape irrigation, and safe gray-water systems for the community housing blocks.</a:t>
            </a:r>
            <a:endParaRPr/>
          </a:p>
        </p:txBody>
      </p:sp>
      <p:pic>
        <p:nvPicPr>
          <p:cNvPr descr="image.png" id="165" name="Google Shape;165;p18"/>
          <p:cNvPicPr preferRelativeResize="0"/>
          <p:nvPr/>
        </p:nvPicPr>
        <p:blipFill rotWithShape="1">
          <a:blip r:embed="rId6">
            <a:alphaModFix/>
          </a:blip>
          <a:srcRect b="0" l="0" r="0" t="0"/>
          <a:stretch/>
        </p:blipFill>
        <p:spPr>
          <a:xfrm>
            <a:off x="914400" y="2747962"/>
            <a:ext cx="276225" cy="247650"/>
          </a:xfrm>
          <a:prstGeom prst="rect">
            <a:avLst/>
          </a:prstGeom>
          <a:noFill/>
          <a:ln>
            <a:noFill/>
          </a:ln>
        </p:spPr>
      </p:pic>
      <p:pic>
        <p:nvPicPr>
          <p:cNvPr descr="image.png" id="166" name="Google Shape;166;p18"/>
          <p:cNvPicPr preferRelativeResize="0"/>
          <p:nvPr/>
        </p:nvPicPr>
        <p:blipFill rotWithShape="1">
          <a:blip r:embed="rId7">
            <a:alphaModFix/>
          </a:blip>
          <a:srcRect b="0" l="0" r="0" t="0"/>
          <a:stretch/>
        </p:blipFill>
        <p:spPr>
          <a:xfrm>
            <a:off x="6629400" y="2876550"/>
            <a:ext cx="247650" cy="247650"/>
          </a:xfrm>
          <a:prstGeom prst="rect">
            <a:avLst/>
          </a:prstGeom>
          <a:noFill/>
          <a:ln>
            <a:noFill/>
          </a:ln>
        </p:spPr>
      </p:pic>
      <p:sp>
        <p:nvSpPr>
          <p:cNvPr id="167" name="Google Shape;167;p18"/>
          <p:cNvSpPr txBox="1"/>
          <p:nvPr/>
        </p:nvSpPr>
        <p:spPr>
          <a:xfrm>
            <a:off x="571500" y="571500"/>
            <a:ext cx="11601450" cy="4762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2850" u="none" cap="none" strike="noStrike">
                <a:solidFill>
                  <a:srgbClr val="0A2F35"/>
                </a:solidFill>
                <a:latin typeface="Merriweather"/>
                <a:ea typeface="Merriweather"/>
                <a:cs typeface="Merriweather"/>
                <a:sym typeface="Merriweather"/>
              </a:rPr>
              <a:t>Active Stormwater Park</a:t>
            </a:r>
            <a:endParaRPr/>
          </a:p>
        </p:txBody>
      </p:sp>
      <p:sp>
        <p:nvSpPr>
          <p:cNvPr id="168" name="Google Shape;168;p18"/>
          <p:cNvSpPr/>
          <p:nvPr/>
        </p:nvSpPr>
        <p:spPr>
          <a:xfrm>
            <a:off x="571500" y="1114425"/>
            <a:ext cx="11049000" cy="28575"/>
          </a:xfrm>
          <a:prstGeom prst="rect">
            <a:avLst/>
          </a:prstGeom>
          <a:solidFill>
            <a:srgbClr val="00B89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6F0"/>
        </a:solidFill>
      </p:bgPr>
    </p:bg>
    <p:spTree>
      <p:nvGrpSpPr>
        <p:cNvPr id="172" name="Shape 172"/>
        <p:cNvGrpSpPr/>
        <p:nvPr/>
      </p:nvGrpSpPr>
      <p:grpSpPr>
        <a:xfrm>
          <a:off x="0" y="0"/>
          <a:ext cx="0" cy="0"/>
          <a:chOff x="0" y="0"/>
          <a:chExt cx="0" cy="0"/>
        </a:xfrm>
      </p:grpSpPr>
      <p:pic>
        <p:nvPicPr>
          <p:cNvPr descr="image.png" id="173" name="Google Shape;173;p19"/>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74" name="Google Shape;174;p19"/>
          <p:cNvSpPr txBox="1"/>
          <p:nvPr/>
        </p:nvSpPr>
        <p:spPr>
          <a:xfrm>
            <a:off x="571500" y="571500"/>
            <a:ext cx="5800725" cy="4762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2850" u="none" cap="none" strike="noStrike">
                <a:solidFill>
                  <a:srgbClr val="0A2F35"/>
                </a:solidFill>
                <a:latin typeface="Merriweather"/>
                <a:ea typeface="Merriweather"/>
                <a:cs typeface="Merriweather"/>
                <a:sym typeface="Merriweather"/>
              </a:rPr>
              <a:t>Affordable Eco-Housing</a:t>
            </a:r>
            <a:endParaRPr/>
          </a:p>
        </p:txBody>
      </p:sp>
      <p:sp>
        <p:nvSpPr>
          <p:cNvPr id="175" name="Google Shape;175;p19"/>
          <p:cNvSpPr/>
          <p:nvPr/>
        </p:nvSpPr>
        <p:spPr>
          <a:xfrm>
            <a:off x="571500" y="1114425"/>
            <a:ext cx="5524500" cy="28575"/>
          </a:xfrm>
          <a:prstGeom prst="rect">
            <a:avLst/>
          </a:prstGeom>
          <a:solidFill>
            <a:srgbClr val="00B89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image.png" id="176" name="Google Shape;176;p19"/>
          <p:cNvPicPr preferRelativeResize="0"/>
          <p:nvPr/>
        </p:nvPicPr>
        <p:blipFill rotWithShape="1">
          <a:blip r:embed="rId4">
            <a:alphaModFix/>
          </a:blip>
          <a:srcRect b="0" l="0" r="0" t="0"/>
          <a:stretch/>
        </p:blipFill>
        <p:spPr>
          <a:xfrm>
            <a:off x="6096000" y="0"/>
            <a:ext cx="6096000" cy="6858000"/>
          </a:xfrm>
          <a:prstGeom prst="rect">
            <a:avLst/>
          </a:prstGeom>
          <a:noFill/>
          <a:ln>
            <a:noFill/>
          </a:ln>
        </p:spPr>
      </p:pic>
      <p:sp>
        <p:nvSpPr>
          <p:cNvPr id="177" name="Google Shape;177;p19"/>
          <p:cNvSpPr txBox="1"/>
          <p:nvPr/>
        </p:nvSpPr>
        <p:spPr>
          <a:xfrm>
            <a:off x="571500" y="2924175"/>
            <a:ext cx="5800725" cy="3429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2100" u="none" cap="none" strike="noStrike">
                <a:solidFill>
                  <a:srgbClr val="0A2F35"/>
                </a:solidFill>
                <a:latin typeface="Merriweather"/>
                <a:ea typeface="Merriweather"/>
                <a:cs typeface="Merriweather"/>
                <a:sym typeface="Merriweather"/>
              </a:rPr>
              <a:t>Community-First Spaces</a:t>
            </a:r>
            <a:endParaRPr/>
          </a:p>
        </p:txBody>
      </p:sp>
      <p:sp>
        <p:nvSpPr>
          <p:cNvPr id="178" name="Google Shape;178;p19"/>
          <p:cNvSpPr txBox="1"/>
          <p:nvPr/>
        </p:nvSpPr>
        <p:spPr>
          <a:xfrm>
            <a:off x="571500" y="3409950"/>
            <a:ext cx="5524500" cy="51435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0" i="0" lang="en-US" sz="1350" u="none" cap="none" strike="noStrike">
                <a:solidFill>
                  <a:srgbClr val="1F2D3D"/>
                </a:solidFill>
                <a:latin typeface="DM Sans"/>
                <a:ea typeface="DM Sans"/>
                <a:cs typeface="DM Sans"/>
                <a:sym typeface="DM Sans"/>
              </a:rPr>
              <a:t>The old racetrack stable region is reimagined as a vibrant residential corridor, placing human needs alongside green infrastructure.</a:t>
            </a:r>
            <a:endParaRPr/>
          </a:p>
        </p:txBody>
      </p:sp>
      <p:sp>
        <p:nvSpPr>
          <p:cNvPr id="179" name="Google Shape;179;p19"/>
          <p:cNvSpPr txBox="1"/>
          <p:nvPr/>
        </p:nvSpPr>
        <p:spPr>
          <a:xfrm>
            <a:off x="571500" y="3924300"/>
            <a:ext cx="5524500" cy="771525"/>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0" i="0" lang="en-US" sz="1350" u="none" cap="none" strike="noStrike">
                <a:solidFill>
                  <a:srgbClr val="1F2D3D"/>
                </a:solidFill>
                <a:latin typeface="DM Sans"/>
                <a:ea typeface="DM Sans"/>
                <a:cs typeface="DM Sans"/>
                <a:sym typeface="DM Sans"/>
              </a:rPr>
              <a:t>Street-level store frontages line Rockaway Avenue, creating space for locally-owned retail shops and community-based health and childcare services.</a:t>
            </a:r>
            <a:endParaRPr/>
          </a:p>
        </p:txBody>
      </p:sp>
      <p:pic>
        <p:nvPicPr>
          <p:cNvPr id="180" name="Google Shape;180;p19" title="Gemini_Generated_Image_809o2r809o2r809o.png"/>
          <p:cNvPicPr preferRelativeResize="0"/>
          <p:nvPr/>
        </p:nvPicPr>
        <p:blipFill rotWithShape="1">
          <a:blip r:embed="rId5">
            <a:alphaModFix/>
          </a:blip>
          <a:srcRect b="0" l="15609" r="29352" t="0"/>
          <a:stretch/>
        </p:blipFill>
        <p:spPr>
          <a:xfrm>
            <a:off x="6096000" y="0"/>
            <a:ext cx="6095999" cy="68580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6F0"/>
        </a:solidFill>
      </p:bgPr>
    </p:bg>
    <p:spTree>
      <p:nvGrpSpPr>
        <p:cNvPr id="184" name="Shape 184"/>
        <p:cNvGrpSpPr/>
        <p:nvPr/>
      </p:nvGrpSpPr>
      <p:grpSpPr>
        <a:xfrm>
          <a:off x="0" y="0"/>
          <a:ext cx="0" cy="0"/>
          <a:chOff x="0" y="0"/>
          <a:chExt cx="0" cy="0"/>
        </a:xfrm>
      </p:grpSpPr>
      <p:pic>
        <p:nvPicPr>
          <p:cNvPr descr="image.png" id="185" name="Google Shape;185;p20"/>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86" name="Google Shape;186;p20"/>
          <p:cNvSpPr txBox="1"/>
          <p:nvPr/>
        </p:nvSpPr>
        <p:spPr>
          <a:xfrm>
            <a:off x="571500" y="3052762"/>
            <a:ext cx="5334000" cy="123825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en-US" sz="9750" u="none" cap="none" strike="noStrike">
                <a:solidFill>
                  <a:srgbClr val="00B894"/>
                </a:solidFill>
                <a:latin typeface="Merriweather"/>
                <a:ea typeface="Merriweather"/>
                <a:cs typeface="Merriweather"/>
                <a:sym typeface="Merriweather"/>
              </a:rPr>
              <a:t>$24M+</a:t>
            </a:r>
            <a:endParaRPr/>
          </a:p>
        </p:txBody>
      </p:sp>
      <p:sp>
        <p:nvSpPr>
          <p:cNvPr id="187" name="Google Shape;187;p20"/>
          <p:cNvSpPr txBox="1"/>
          <p:nvPr/>
        </p:nvSpPr>
        <p:spPr>
          <a:xfrm>
            <a:off x="571500" y="4386262"/>
            <a:ext cx="5334000" cy="276225"/>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1650" u="none" cap="none" strike="noStrike">
                <a:solidFill>
                  <a:srgbClr val="0A2F35"/>
                </a:solidFill>
                <a:latin typeface="DM Sans"/>
                <a:ea typeface="DM Sans"/>
                <a:cs typeface="DM Sans"/>
                <a:sym typeface="DM Sans"/>
              </a:rPr>
              <a:t>Est. Annual Revenue Potential</a:t>
            </a:r>
            <a:endParaRPr/>
          </a:p>
        </p:txBody>
      </p:sp>
      <p:sp>
        <p:nvSpPr>
          <p:cNvPr id="188" name="Google Shape;188;p20"/>
          <p:cNvSpPr txBox="1"/>
          <p:nvPr/>
        </p:nvSpPr>
        <p:spPr>
          <a:xfrm>
            <a:off x="6286500" y="2733675"/>
            <a:ext cx="5600700" cy="2190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404" u="none" cap="none" strike="noStrike">
                <a:solidFill>
                  <a:srgbClr val="0A2F35"/>
                </a:solidFill>
                <a:latin typeface="Merriweather"/>
                <a:ea typeface="Merriweather"/>
                <a:cs typeface="Merriweather"/>
                <a:sym typeface="Merriweather"/>
              </a:rPr>
              <a:t>Reducing Local Cost of Ownership</a:t>
            </a:r>
            <a:endParaRPr/>
          </a:p>
        </p:txBody>
      </p:sp>
      <p:sp>
        <p:nvSpPr>
          <p:cNvPr id="189" name="Google Shape;189;p20"/>
          <p:cNvSpPr txBox="1"/>
          <p:nvPr/>
        </p:nvSpPr>
        <p:spPr>
          <a:xfrm>
            <a:off x="6286500" y="3095625"/>
            <a:ext cx="5334000" cy="771525"/>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0" i="0" lang="en-US" sz="1350" u="none" cap="none" strike="noStrike">
                <a:solidFill>
                  <a:srgbClr val="1F2D3D"/>
                </a:solidFill>
                <a:latin typeface="DM Sans"/>
                <a:ea typeface="DM Sans"/>
                <a:cs typeface="DM Sans"/>
                <a:sym typeface="DM Sans"/>
              </a:rPr>
              <a:t>By implementing a community land trust model, the Aqueduct Village would directly own the solar generation and the flow storage reserves.</a:t>
            </a:r>
            <a:endParaRPr/>
          </a:p>
        </p:txBody>
      </p:sp>
      <p:sp>
        <p:nvSpPr>
          <p:cNvPr id="190" name="Google Shape;190;p20"/>
          <p:cNvSpPr txBox="1"/>
          <p:nvPr/>
        </p:nvSpPr>
        <p:spPr>
          <a:xfrm>
            <a:off x="6286500" y="4010025"/>
            <a:ext cx="5334000" cy="971550"/>
          </a:xfrm>
          <a:prstGeom prst="rect">
            <a:avLst/>
          </a:prstGeom>
          <a:noFill/>
          <a:ln>
            <a:noFill/>
          </a:ln>
        </p:spPr>
        <p:txBody>
          <a:bodyPr anchorCtr="0" anchor="t" bIns="0" lIns="0" spcFirstLastPara="1" rIns="0" wrap="square" tIns="0">
            <a:spAutoFit/>
          </a:bodyPr>
          <a:lstStyle/>
          <a:p>
            <a:pPr indent="0" lvl="0" marL="0" marR="0" rtl="0" algn="l">
              <a:lnSpc>
                <a:spcPct val="149960"/>
              </a:lnSpc>
              <a:spcBef>
                <a:spcPts val="0"/>
              </a:spcBef>
              <a:spcAft>
                <a:spcPts val="0"/>
              </a:spcAft>
              <a:buNone/>
            </a:pPr>
            <a:r>
              <a:rPr b="0" i="0" lang="en-US" sz="1275" u="none" cap="none" strike="noStrike">
                <a:solidFill>
                  <a:srgbClr val="6B7C85"/>
                </a:solidFill>
                <a:latin typeface="DM Sans"/>
                <a:ea typeface="DM Sans"/>
                <a:cs typeface="DM Sans"/>
                <a:sym typeface="DM Sans"/>
              </a:rPr>
              <a:t>By buying power from ConEd and National Grid when rates are cheap (off-peak overnight) and selling it back to the grid during emergency periods of high demand, the facility can offset its own operating expenses and fund the local housing trust.</a:t>
            </a:r>
            <a:endParaRPr/>
          </a:p>
        </p:txBody>
      </p:sp>
      <p:sp>
        <p:nvSpPr>
          <p:cNvPr id="191" name="Google Shape;191;p20"/>
          <p:cNvSpPr txBox="1"/>
          <p:nvPr/>
        </p:nvSpPr>
        <p:spPr>
          <a:xfrm>
            <a:off x="571500" y="571500"/>
            <a:ext cx="11601450" cy="4762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2850" u="none" cap="none" strike="noStrike">
                <a:solidFill>
                  <a:srgbClr val="0A2F35"/>
                </a:solidFill>
                <a:latin typeface="Merriweather"/>
                <a:ea typeface="Merriweather"/>
                <a:cs typeface="Merriweather"/>
                <a:sym typeface="Merriweather"/>
              </a:rPr>
              <a:t>Municipal Power Arbitrage</a:t>
            </a:r>
            <a:endParaRPr/>
          </a:p>
        </p:txBody>
      </p:sp>
      <p:sp>
        <p:nvSpPr>
          <p:cNvPr id="192" name="Google Shape;192;p20"/>
          <p:cNvSpPr/>
          <p:nvPr/>
        </p:nvSpPr>
        <p:spPr>
          <a:xfrm>
            <a:off x="571500" y="1114425"/>
            <a:ext cx="11049000" cy="28575"/>
          </a:xfrm>
          <a:prstGeom prst="rect">
            <a:avLst/>
          </a:prstGeom>
          <a:solidFill>
            <a:srgbClr val="00B89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6F0"/>
        </a:solidFill>
      </p:bgPr>
    </p:bg>
    <p:spTree>
      <p:nvGrpSpPr>
        <p:cNvPr id="196" name="Shape 196"/>
        <p:cNvGrpSpPr/>
        <p:nvPr/>
      </p:nvGrpSpPr>
      <p:grpSpPr>
        <a:xfrm>
          <a:off x="0" y="0"/>
          <a:ext cx="0" cy="0"/>
          <a:chOff x="0" y="0"/>
          <a:chExt cx="0" cy="0"/>
        </a:xfrm>
      </p:grpSpPr>
      <p:pic>
        <p:nvPicPr>
          <p:cNvPr descr="image.png" id="197" name="Google Shape;197;p21"/>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descr="image.png" id="198" name="Google Shape;198;p21"/>
          <p:cNvPicPr preferRelativeResize="0"/>
          <p:nvPr/>
        </p:nvPicPr>
        <p:blipFill rotWithShape="1">
          <a:blip r:embed="rId4">
            <a:alphaModFix/>
          </a:blip>
          <a:srcRect b="0" l="0" r="0" t="0"/>
          <a:stretch/>
        </p:blipFill>
        <p:spPr>
          <a:xfrm>
            <a:off x="571500" y="3317676"/>
            <a:ext cx="2430660" cy="1460896"/>
          </a:xfrm>
          <a:prstGeom prst="rect">
            <a:avLst/>
          </a:prstGeom>
          <a:noFill/>
          <a:ln>
            <a:noFill/>
          </a:ln>
        </p:spPr>
      </p:pic>
      <p:pic>
        <p:nvPicPr>
          <p:cNvPr descr="image.png" id="199" name="Google Shape;199;p21"/>
          <p:cNvPicPr preferRelativeResize="0"/>
          <p:nvPr/>
        </p:nvPicPr>
        <p:blipFill rotWithShape="1">
          <a:blip r:embed="rId5">
            <a:alphaModFix/>
          </a:blip>
          <a:srcRect b="0" l="0" r="0" t="0"/>
          <a:stretch/>
        </p:blipFill>
        <p:spPr>
          <a:xfrm>
            <a:off x="3444180" y="2936676"/>
            <a:ext cx="2430660" cy="1460896"/>
          </a:xfrm>
          <a:prstGeom prst="rect">
            <a:avLst/>
          </a:prstGeom>
          <a:noFill/>
          <a:ln>
            <a:noFill/>
          </a:ln>
        </p:spPr>
      </p:pic>
      <p:pic>
        <p:nvPicPr>
          <p:cNvPr descr="image.png" id="200" name="Google Shape;200;p21"/>
          <p:cNvPicPr preferRelativeResize="0"/>
          <p:nvPr/>
        </p:nvPicPr>
        <p:blipFill rotWithShape="1">
          <a:blip r:embed="rId6">
            <a:alphaModFix/>
          </a:blip>
          <a:srcRect b="0" l="0" r="0" t="0"/>
          <a:stretch/>
        </p:blipFill>
        <p:spPr>
          <a:xfrm>
            <a:off x="6316860" y="3317676"/>
            <a:ext cx="2430660" cy="1460896"/>
          </a:xfrm>
          <a:prstGeom prst="rect">
            <a:avLst/>
          </a:prstGeom>
          <a:noFill/>
          <a:ln>
            <a:noFill/>
          </a:ln>
        </p:spPr>
      </p:pic>
      <p:pic>
        <p:nvPicPr>
          <p:cNvPr descr="image.png" id="201" name="Google Shape;201;p21"/>
          <p:cNvPicPr preferRelativeResize="0"/>
          <p:nvPr/>
        </p:nvPicPr>
        <p:blipFill rotWithShape="1">
          <a:blip r:embed="rId7">
            <a:alphaModFix/>
          </a:blip>
          <a:srcRect b="0" l="0" r="0" t="0"/>
          <a:stretch/>
        </p:blipFill>
        <p:spPr>
          <a:xfrm>
            <a:off x="9189541" y="2936676"/>
            <a:ext cx="2430660" cy="1460896"/>
          </a:xfrm>
          <a:prstGeom prst="rect">
            <a:avLst/>
          </a:prstGeom>
          <a:noFill/>
          <a:ln>
            <a:noFill/>
          </a:ln>
        </p:spPr>
      </p:pic>
      <p:sp>
        <p:nvSpPr>
          <p:cNvPr id="202" name="Google Shape;202;p21"/>
          <p:cNvSpPr/>
          <p:nvPr/>
        </p:nvSpPr>
        <p:spPr>
          <a:xfrm>
            <a:off x="571500" y="3838575"/>
            <a:ext cx="11049000" cy="38100"/>
          </a:xfrm>
          <a:prstGeom prst="rect">
            <a:avLst/>
          </a:prstGeom>
          <a:solidFill>
            <a:srgbClr val="E2E8F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03" name="Google Shape;203;p21"/>
          <p:cNvSpPr txBox="1"/>
          <p:nvPr/>
        </p:nvSpPr>
        <p:spPr>
          <a:xfrm>
            <a:off x="720759" y="3517701"/>
            <a:ext cx="2132141" cy="238125"/>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1500" u="none" cap="none" strike="noStrike">
                <a:solidFill>
                  <a:srgbClr val="008080"/>
                </a:solidFill>
                <a:latin typeface="Merriweather"/>
                <a:ea typeface="Merriweather"/>
                <a:cs typeface="Merriweather"/>
                <a:sym typeface="Merriweather"/>
              </a:rPr>
              <a:t>Phase 1: Planning</a:t>
            </a:r>
            <a:endParaRPr/>
          </a:p>
        </p:txBody>
      </p:sp>
      <p:sp>
        <p:nvSpPr>
          <p:cNvPr id="204" name="Google Shape;204;p21"/>
          <p:cNvSpPr txBox="1"/>
          <p:nvPr/>
        </p:nvSpPr>
        <p:spPr>
          <a:xfrm>
            <a:off x="771525" y="3832026"/>
            <a:ext cx="2030610" cy="746521"/>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1050" u="none" cap="none" strike="noStrike">
                <a:solidFill>
                  <a:srgbClr val="1F2D3D"/>
                </a:solidFill>
                <a:latin typeface="DM Sans"/>
                <a:ea typeface="DM Sans"/>
                <a:cs typeface="DM Sans"/>
                <a:sym typeface="DM Sans"/>
              </a:rPr>
              <a:t>Community reviews, architectural feasibility, municipal zoning adjustments, and environmental site design.</a:t>
            </a:r>
            <a:endParaRPr/>
          </a:p>
        </p:txBody>
      </p:sp>
      <p:sp>
        <p:nvSpPr>
          <p:cNvPr id="205" name="Google Shape;205;p21"/>
          <p:cNvSpPr txBox="1"/>
          <p:nvPr/>
        </p:nvSpPr>
        <p:spPr>
          <a:xfrm>
            <a:off x="3593440" y="3136701"/>
            <a:ext cx="2132141" cy="238125"/>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1500" u="none" cap="none" strike="noStrike">
                <a:solidFill>
                  <a:srgbClr val="008080"/>
                </a:solidFill>
                <a:latin typeface="Merriweather"/>
                <a:ea typeface="Merriweather"/>
                <a:cs typeface="Merriweather"/>
                <a:sym typeface="Merriweather"/>
              </a:rPr>
              <a:t>Phase 2: Storage</a:t>
            </a:r>
            <a:endParaRPr/>
          </a:p>
        </p:txBody>
      </p:sp>
      <p:sp>
        <p:nvSpPr>
          <p:cNvPr id="206" name="Google Shape;206;p21"/>
          <p:cNvSpPr txBox="1"/>
          <p:nvPr/>
        </p:nvSpPr>
        <p:spPr>
          <a:xfrm>
            <a:off x="3644205" y="3451026"/>
            <a:ext cx="2030610" cy="746521"/>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1050" u="none" cap="none" strike="noStrike">
                <a:solidFill>
                  <a:srgbClr val="1F2D3D"/>
                </a:solidFill>
                <a:latin typeface="DM Sans"/>
                <a:ea typeface="DM Sans"/>
                <a:cs typeface="DM Sans"/>
                <a:sym typeface="DM Sans"/>
              </a:rPr>
              <a:t>Excavation, installation of the core VRFB electrolyte tank units, and erection of the structural solar canopy frame.</a:t>
            </a:r>
            <a:endParaRPr/>
          </a:p>
        </p:txBody>
      </p:sp>
      <p:sp>
        <p:nvSpPr>
          <p:cNvPr id="207" name="Google Shape;207;p21"/>
          <p:cNvSpPr txBox="1"/>
          <p:nvPr/>
        </p:nvSpPr>
        <p:spPr>
          <a:xfrm>
            <a:off x="6466120" y="3517701"/>
            <a:ext cx="2132141" cy="238125"/>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1500" u="none" cap="none" strike="noStrike">
                <a:solidFill>
                  <a:srgbClr val="008080"/>
                </a:solidFill>
                <a:latin typeface="Merriweather"/>
                <a:ea typeface="Merriweather"/>
                <a:cs typeface="Merriweather"/>
                <a:sym typeface="Merriweather"/>
              </a:rPr>
              <a:t>Phase 3: Water</a:t>
            </a:r>
            <a:endParaRPr/>
          </a:p>
        </p:txBody>
      </p:sp>
      <p:sp>
        <p:nvSpPr>
          <p:cNvPr id="208" name="Google Shape;208;p21"/>
          <p:cNvSpPr txBox="1"/>
          <p:nvPr/>
        </p:nvSpPr>
        <p:spPr>
          <a:xfrm>
            <a:off x="6516885" y="3832026"/>
            <a:ext cx="2030610" cy="746521"/>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1050" u="none" cap="none" strike="noStrike">
                <a:solidFill>
                  <a:srgbClr val="1F2D3D"/>
                </a:solidFill>
                <a:latin typeface="DM Sans"/>
                <a:ea typeface="DM Sans"/>
                <a:cs typeface="DM Sans"/>
                <a:sym typeface="DM Sans"/>
              </a:rPr>
              <a:t>Construction of stormwater aqueducts, localized retention parks, and building the back-end filtration facility.</a:t>
            </a:r>
            <a:endParaRPr/>
          </a:p>
        </p:txBody>
      </p:sp>
      <p:sp>
        <p:nvSpPr>
          <p:cNvPr id="209" name="Google Shape;209;p21"/>
          <p:cNvSpPr txBox="1"/>
          <p:nvPr/>
        </p:nvSpPr>
        <p:spPr>
          <a:xfrm>
            <a:off x="9338801" y="3136701"/>
            <a:ext cx="2132141" cy="238125"/>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1500" u="none" cap="none" strike="noStrike">
                <a:solidFill>
                  <a:srgbClr val="008080"/>
                </a:solidFill>
                <a:latin typeface="Merriweather"/>
                <a:ea typeface="Merriweather"/>
                <a:cs typeface="Merriweather"/>
                <a:sym typeface="Merriweather"/>
              </a:rPr>
              <a:t>Phase 4: Housing</a:t>
            </a:r>
            <a:endParaRPr/>
          </a:p>
        </p:txBody>
      </p:sp>
      <p:sp>
        <p:nvSpPr>
          <p:cNvPr id="210" name="Google Shape;210;p21"/>
          <p:cNvSpPr txBox="1"/>
          <p:nvPr/>
        </p:nvSpPr>
        <p:spPr>
          <a:xfrm>
            <a:off x="9389566" y="3451026"/>
            <a:ext cx="2030610" cy="746521"/>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1050" u="none" cap="none" strike="noStrike">
                <a:solidFill>
                  <a:srgbClr val="1F2D3D"/>
                </a:solidFill>
                <a:latin typeface="DM Sans"/>
                <a:ea typeface="DM Sans"/>
                <a:cs typeface="DM Sans"/>
                <a:sym typeface="DM Sans"/>
              </a:rPr>
              <a:t>Erecting the affordable mixed-use apartments and streetfront retail spaces, handing keys to the community trust.</a:t>
            </a:r>
            <a:endParaRPr/>
          </a:p>
        </p:txBody>
      </p:sp>
      <p:sp>
        <p:nvSpPr>
          <p:cNvPr id="211" name="Google Shape;211;p21"/>
          <p:cNvSpPr txBox="1"/>
          <p:nvPr/>
        </p:nvSpPr>
        <p:spPr>
          <a:xfrm>
            <a:off x="571500" y="571500"/>
            <a:ext cx="11601450" cy="4762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2850" u="none" cap="none" strike="noStrike">
                <a:solidFill>
                  <a:srgbClr val="0A2F35"/>
                </a:solidFill>
                <a:latin typeface="Merriweather"/>
                <a:ea typeface="Merriweather"/>
                <a:cs typeface="Merriweather"/>
                <a:sym typeface="Merriweather"/>
              </a:rPr>
              <a:t>Development Roadmap</a:t>
            </a:r>
            <a:endParaRPr/>
          </a:p>
        </p:txBody>
      </p:sp>
      <p:sp>
        <p:nvSpPr>
          <p:cNvPr id="212" name="Google Shape;212;p21"/>
          <p:cNvSpPr/>
          <p:nvPr/>
        </p:nvSpPr>
        <p:spPr>
          <a:xfrm>
            <a:off x="571500" y="1114425"/>
            <a:ext cx="11049000" cy="28575"/>
          </a:xfrm>
          <a:prstGeom prst="rect">
            <a:avLst/>
          </a:prstGeom>
          <a:solidFill>
            <a:srgbClr val="00B89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13" name="Google Shape;213;p21"/>
          <p:cNvSpPr/>
          <p:nvPr/>
        </p:nvSpPr>
        <p:spPr>
          <a:xfrm>
            <a:off x="1691580" y="3762375"/>
            <a:ext cx="190500" cy="190500"/>
          </a:xfrm>
          <a:prstGeom prst="roundRect">
            <a:avLst>
              <a:gd fmla="val 50000" name="adj"/>
            </a:avLst>
          </a:prstGeom>
          <a:solidFill>
            <a:srgbClr val="FFFFFF"/>
          </a:solidFill>
          <a:ln cap="flat" cmpd="sng" w="38100">
            <a:solidFill>
              <a:srgbClr val="00B89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14" name="Google Shape;214;p21"/>
          <p:cNvSpPr/>
          <p:nvPr/>
        </p:nvSpPr>
        <p:spPr>
          <a:xfrm>
            <a:off x="4564260" y="3762375"/>
            <a:ext cx="190500" cy="190500"/>
          </a:xfrm>
          <a:prstGeom prst="roundRect">
            <a:avLst>
              <a:gd fmla="val 50000" name="adj"/>
            </a:avLst>
          </a:prstGeom>
          <a:solidFill>
            <a:srgbClr val="FFFFFF"/>
          </a:solidFill>
          <a:ln cap="flat" cmpd="sng" w="38100">
            <a:solidFill>
              <a:srgbClr val="00B89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15" name="Google Shape;215;p21"/>
          <p:cNvSpPr/>
          <p:nvPr/>
        </p:nvSpPr>
        <p:spPr>
          <a:xfrm>
            <a:off x="7436941" y="3762375"/>
            <a:ext cx="190500" cy="190500"/>
          </a:xfrm>
          <a:prstGeom prst="roundRect">
            <a:avLst>
              <a:gd fmla="val 50000" name="adj"/>
            </a:avLst>
          </a:prstGeom>
          <a:solidFill>
            <a:srgbClr val="FFFFFF"/>
          </a:solidFill>
          <a:ln cap="flat" cmpd="sng" w="38100">
            <a:solidFill>
              <a:srgbClr val="00B89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16" name="Google Shape;216;p21"/>
          <p:cNvSpPr/>
          <p:nvPr/>
        </p:nvSpPr>
        <p:spPr>
          <a:xfrm>
            <a:off x="10309621" y="3762375"/>
            <a:ext cx="190500" cy="190500"/>
          </a:xfrm>
          <a:prstGeom prst="roundRect">
            <a:avLst>
              <a:gd fmla="val 50000" name="adj"/>
            </a:avLst>
          </a:prstGeom>
          <a:solidFill>
            <a:srgbClr val="FFFFFF"/>
          </a:solidFill>
          <a:ln cap="flat" cmpd="sng" w="38100">
            <a:solidFill>
              <a:srgbClr val="00B89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A2F35"/>
        </a:solidFill>
      </p:bgPr>
    </p:bg>
    <p:spTree>
      <p:nvGrpSpPr>
        <p:cNvPr id="220" name="Shape 220"/>
        <p:cNvGrpSpPr/>
        <p:nvPr/>
      </p:nvGrpSpPr>
      <p:grpSpPr>
        <a:xfrm>
          <a:off x="0" y="0"/>
          <a:ext cx="0" cy="0"/>
          <a:chOff x="0" y="0"/>
          <a:chExt cx="0" cy="0"/>
        </a:xfrm>
      </p:grpSpPr>
      <p:pic>
        <p:nvPicPr>
          <p:cNvPr descr="image.png" id="221" name="Google Shape;221;p22"/>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222" name="Google Shape;222;p22"/>
          <p:cNvSpPr txBox="1"/>
          <p:nvPr/>
        </p:nvSpPr>
        <p:spPr>
          <a:xfrm>
            <a:off x="295275" y="1995487"/>
            <a:ext cx="11601450" cy="7620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4800" u="none" cap="none" strike="noStrike">
                <a:solidFill>
                  <a:srgbClr val="F7F9F6"/>
                </a:solidFill>
                <a:latin typeface="Merriweather"/>
                <a:ea typeface="Merriweather"/>
                <a:cs typeface="Merriweather"/>
                <a:sym typeface="Merriweather"/>
              </a:rPr>
              <a:t>Let's Power Queens Together</a:t>
            </a:r>
            <a:endParaRPr/>
          </a:p>
        </p:txBody>
      </p:sp>
      <p:sp>
        <p:nvSpPr>
          <p:cNvPr id="223" name="Google Shape;223;p22"/>
          <p:cNvSpPr txBox="1"/>
          <p:nvPr/>
        </p:nvSpPr>
        <p:spPr>
          <a:xfrm>
            <a:off x="571500" y="2900362"/>
            <a:ext cx="11049000" cy="342900"/>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b="0" i="0" lang="en-US" sz="1800" u="none" cap="none" strike="noStrike">
                <a:solidFill>
                  <a:srgbClr val="D1DBDB"/>
                </a:solidFill>
                <a:latin typeface="DM Sans"/>
                <a:ea typeface="DM Sans"/>
                <a:cs typeface="DM Sans"/>
                <a:sym typeface="DM Sans"/>
              </a:rPr>
              <a:t>What if Aqueduct could truly give back to the community?</a:t>
            </a:r>
            <a:endParaRPr/>
          </a:p>
        </p:txBody>
      </p:sp>
      <p:sp>
        <p:nvSpPr>
          <p:cNvPr id="224" name="Google Shape;224;p22"/>
          <p:cNvSpPr/>
          <p:nvPr/>
        </p:nvSpPr>
        <p:spPr>
          <a:xfrm>
            <a:off x="5619750" y="3719512"/>
            <a:ext cx="952500" cy="38100"/>
          </a:xfrm>
          <a:prstGeom prst="roundRect">
            <a:avLst>
              <a:gd fmla="val 50000" name="adj"/>
            </a:avLst>
          </a:prstGeom>
          <a:solidFill>
            <a:srgbClr val="00B89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25" name="Google Shape;225;p22"/>
          <p:cNvSpPr txBox="1"/>
          <p:nvPr/>
        </p:nvSpPr>
        <p:spPr>
          <a:xfrm>
            <a:off x="571500" y="4281487"/>
            <a:ext cx="11049000" cy="581025"/>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1350" u="none" cap="none" strike="noStrike">
                <a:solidFill>
                  <a:srgbClr val="1F2D3D"/>
                </a:solidFill>
                <a:latin typeface="DM Sans"/>
                <a:ea typeface="DM Sans"/>
                <a:cs typeface="DM Sans"/>
                <a:sym typeface="DM Sans"/>
              </a:rPr>
              <a:t>South Queens Sustainable Development Initiative</a:t>
            </a:r>
            <a:br>
              <a:rPr b="0" i="0" lang="en-US" sz="1800" u="none" cap="none" strike="noStrike">
                <a:solidFill>
                  <a:schemeClr val="dk1"/>
                </a:solidFill>
                <a:latin typeface="Calibri"/>
                <a:ea typeface="Calibri"/>
                <a:cs typeface="Calibri"/>
                <a:sym typeface="Calibri"/>
              </a:rPr>
            </a:br>
            <a:r>
              <a:rPr b="0" i="0" lang="en-US" sz="1350" u="none" cap="none" strike="noStrike">
                <a:solidFill>
                  <a:srgbClr val="A4B3B6"/>
                </a:solidFill>
                <a:latin typeface="DM Sans"/>
                <a:ea typeface="DM Sans"/>
                <a:cs typeface="DM Sans"/>
                <a:sym typeface="DM Sans"/>
              </a:rPr>
              <a:t>Email: contact@aqueductvillageplaza.org | Web: www.aqueductvillageplaza.org</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